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sldIdLst>
    <p:sldId id="256" r:id="rId2"/>
    <p:sldId id="263" r:id="rId3"/>
    <p:sldId id="339" r:id="rId4"/>
    <p:sldId id="262" r:id="rId5"/>
    <p:sldId id="261" r:id="rId6"/>
    <p:sldId id="264" r:id="rId7"/>
    <p:sldId id="265" r:id="rId8"/>
    <p:sldId id="287" r:id="rId9"/>
    <p:sldId id="266" r:id="rId10"/>
    <p:sldId id="288" r:id="rId11"/>
    <p:sldId id="267" r:id="rId12"/>
    <p:sldId id="289" r:id="rId13"/>
    <p:sldId id="268" r:id="rId14"/>
    <p:sldId id="269" r:id="rId15"/>
    <p:sldId id="294" r:id="rId16"/>
    <p:sldId id="293" r:id="rId17"/>
    <p:sldId id="291" r:id="rId18"/>
    <p:sldId id="270" r:id="rId19"/>
    <p:sldId id="295" r:id="rId20"/>
    <p:sldId id="271" r:id="rId21"/>
    <p:sldId id="272" r:id="rId22"/>
    <p:sldId id="296" r:id="rId23"/>
    <p:sldId id="297" r:id="rId24"/>
    <p:sldId id="298" r:id="rId25"/>
    <p:sldId id="273" r:id="rId26"/>
    <p:sldId id="311" r:id="rId27"/>
    <p:sldId id="310" r:id="rId28"/>
    <p:sldId id="312" r:id="rId29"/>
    <p:sldId id="313" r:id="rId30"/>
    <p:sldId id="314" r:id="rId31"/>
    <p:sldId id="315" r:id="rId32"/>
    <p:sldId id="316" r:id="rId33"/>
    <p:sldId id="317" r:id="rId34"/>
    <p:sldId id="299" r:id="rId35"/>
    <p:sldId id="27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280" r:id="rId56"/>
    <p:sldId id="340" r:id="rId57"/>
    <p:sldId id="281" r:id="rId58"/>
    <p:sldId id="318" r:id="rId59"/>
    <p:sldId id="319" r:id="rId60"/>
    <p:sldId id="282" r:id="rId61"/>
    <p:sldId id="283" r:id="rId62"/>
    <p:sldId id="284" r:id="rId63"/>
    <p:sldId id="286" r:id="rId64"/>
    <p:sldId id="329" r:id="rId65"/>
    <p:sldId id="331" r:id="rId66"/>
    <p:sldId id="333" r:id="rId67"/>
    <p:sldId id="330" r:id="rId68"/>
    <p:sldId id="334" r:id="rId69"/>
    <p:sldId id="332" r:id="rId70"/>
    <p:sldId id="335" r:id="rId71"/>
    <p:sldId id="337" r:id="rId72"/>
    <p:sldId id="336" r:id="rId73"/>
    <p:sldId id="338" r:id="rId74"/>
    <p:sldId id="258" r:id="rId75"/>
    <p:sldId id="259" r:id="rId76"/>
    <p:sldId id="260" r:id="rId77"/>
    <p:sldId id="341" r:id="rId78"/>
    <p:sldId id="285" r:id="rId7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F9B1D990-71A9-420F-9C96-ECC4DBB8652A}">
          <p14:sldIdLst>
            <p14:sldId id="256"/>
            <p14:sldId id="263"/>
            <p14:sldId id="339"/>
            <p14:sldId id="262"/>
            <p14:sldId id="261"/>
            <p14:sldId id="264"/>
            <p14:sldId id="265"/>
            <p14:sldId id="287"/>
            <p14:sldId id="266"/>
            <p14:sldId id="288"/>
            <p14:sldId id="267"/>
            <p14:sldId id="289"/>
            <p14:sldId id="268"/>
            <p14:sldId id="269"/>
            <p14:sldId id="294"/>
            <p14:sldId id="293"/>
            <p14:sldId id="291"/>
            <p14:sldId id="270"/>
            <p14:sldId id="295"/>
            <p14:sldId id="271"/>
            <p14:sldId id="272"/>
            <p14:sldId id="296"/>
            <p14:sldId id="297"/>
            <p14:sldId id="298"/>
            <p14:sldId id="273"/>
            <p14:sldId id="311"/>
            <p14:sldId id="310"/>
            <p14:sldId id="312"/>
            <p14:sldId id="313"/>
            <p14:sldId id="314"/>
            <p14:sldId id="315"/>
            <p14:sldId id="316"/>
            <p14:sldId id="317"/>
            <p14:sldId id="299"/>
            <p14:sldId id="27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280"/>
            <p14:sldId id="340"/>
            <p14:sldId id="281"/>
            <p14:sldId id="318"/>
            <p14:sldId id="319"/>
            <p14:sldId id="282"/>
            <p14:sldId id="283"/>
            <p14:sldId id="284"/>
            <p14:sldId id="286"/>
            <p14:sldId id="329"/>
            <p14:sldId id="331"/>
            <p14:sldId id="333"/>
            <p14:sldId id="330"/>
            <p14:sldId id="334"/>
            <p14:sldId id="332"/>
            <p14:sldId id="335"/>
            <p14:sldId id="337"/>
            <p14:sldId id="336"/>
            <p14:sldId id="338"/>
            <p14:sldId id="258"/>
            <p14:sldId id="259"/>
            <p14:sldId id="260"/>
            <p14:sldId id="341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B700B"/>
    <a:srgbClr val="F58223"/>
    <a:srgbClr val="F69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33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8CDA44-98EF-43F6-B96A-BA6F6C9127FB}" type="slidenum">
              <a:rPr lang="pt-BR" smtClean="0"/>
              <a:pPr/>
              <a:t>‹N°›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DA44-98EF-43F6-B96A-BA6F6C9127FB}" type="slidenum">
              <a:rPr lang="pt-BR" smtClean="0"/>
              <a:pPr/>
              <a:t>‹N°›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08CDA44-98EF-43F6-B96A-BA6F6C9127FB}" type="slidenum">
              <a:rPr lang="pt-BR" smtClean="0"/>
              <a:pPr/>
              <a:t>‹N°›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08CDA44-98EF-43F6-B96A-BA6F6C9127FB}" type="slidenum">
              <a:rPr lang="pt-BR" smtClean="0"/>
              <a:pPr/>
              <a:t>‹N°›</a:t>
            </a:fld>
            <a:endParaRPr lang="pt-B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08CDA44-98EF-43F6-B96A-BA6F6C9127FB}" type="slidenum">
              <a:rPr lang="pt-BR" smtClean="0"/>
              <a:pPr/>
              <a:t>‹N°›</a:t>
            </a:fld>
            <a:endParaRPr lang="pt-B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08CDA44-98EF-43F6-B96A-BA6F6C9127FB}" type="slidenum">
              <a:rPr lang="pt-BR" smtClean="0"/>
              <a:pPr/>
              <a:t>‹N°›</a:t>
            </a:fld>
            <a:endParaRPr lang="pt-B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08CDA44-98EF-43F6-B96A-BA6F6C9127FB}" type="slidenum">
              <a:rPr lang="pt-BR" smtClean="0"/>
              <a:pPr/>
              <a:t>‹N°›</a:t>
            </a:fld>
            <a:endParaRPr lang="pt-B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08CDA44-98EF-43F6-B96A-BA6F6C9127FB}" type="slidenum">
              <a:rPr lang="pt-BR" smtClean="0"/>
              <a:pPr/>
              <a:t>‹N°›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8CDA44-98EF-43F6-B96A-BA6F6C9127FB}" type="slidenum">
              <a:rPr lang="pt-BR" smtClean="0"/>
              <a:pPr/>
              <a:t>‹N°›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08CDA44-98EF-43F6-B96A-BA6F6C9127FB}" type="slidenum">
              <a:rPr lang="pt-BR" smtClean="0"/>
              <a:pPr/>
              <a:t>‹N°›</a:t>
            </a:fld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08CDA44-98EF-43F6-B96A-BA6F6C9127FB}" type="slidenum">
              <a:rPr lang="pt-BR" smtClean="0"/>
              <a:pPr/>
              <a:t>‹N°›</a:t>
            </a:fld>
            <a:endParaRPr lang="pt-B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31032D4-AB5A-436F-8F6A-659FB4B12AEA}" type="datetimeFigureOut">
              <a:rPr lang="pt-BR" smtClean="0"/>
              <a:pPr/>
              <a:t>14/06/2017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08CDA44-98EF-43F6-B96A-BA6F6C9127FB}" type="slidenum">
              <a:rPr lang="pt-BR" smtClean="0"/>
              <a:pPr/>
              <a:t>‹N°›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928670"/>
            <a:ext cx="9144000" cy="2000264"/>
          </a:xfrm>
          <a:prstGeom prst="rect">
            <a:avLst/>
          </a:prstGeom>
        </p:spPr>
        <p:txBody>
          <a:bodyPr vert="horz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i="0" u="none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Projet</a:t>
            </a:r>
            <a:r>
              <a:rPr kumimoji="0" lang="fr-FR" sz="4400" i="0" u="none" strike="noStrike" kern="1200" cap="all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long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44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3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développement d’un système de commande pour un robot kuka youbot</a:t>
            </a:r>
            <a:endParaRPr kumimoji="0" lang="fr-FR" sz="3300" i="0" u="none" strike="noStrike" kern="1200" cap="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285721" y="3593617"/>
            <a:ext cx="557216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/>
              <a:t>CARVALHO BÜRGER Karoline</a:t>
            </a:r>
          </a:p>
          <a:p>
            <a:r>
              <a:rPr lang="fr-FR" sz="2600"/>
              <a:t>DE JESUS RODRIGUES Tiago</a:t>
            </a:r>
          </a:p>
          <a:p>
            <a:r>
              <a:rPr lang="fr-FR" sz="2600"/>
              <a:t>ELLER CRUZ Rafael</a:t>
            </a:r>
          </a:p>
          <a:p>
            <a:r>
              <a:rPr lang="fr-FR" sz="2600"/>
              <a:t>NOGUEIRA Rafael Accacio</a:t>
            </a:r>
          </a:p>
        </p:txBody>
      </p:sp>
    </p:spTree>
    <p:extLst>
      <p:ext uri="{BB962C8B-B14F-4D97-AF65-F5344CB8AC3E}">
        <p14:creationId xmlns:p14="http://schemas.microsoft.com/office/powerpoint/2010/main" val="773625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du</a:t>
            </a:r>
            <a:r>
              <a:rPr lang="pt-BR" dirty="0"/>
              <a:t> </a:t>
            </a:r>
            <a:r>
              <a:rPr lang="pt-BR" dirty="0" err="1"/>
              <a:t>robot</a:t>
            </a:r>
            <a:endParaRPr lang="pt-BR" dirty="0"/>
          </a:p>
        </p:txBody>
      </p:sp>
      <p:sp>
        <p:nvSpPr>
          <p:cNvPr id="19" name="TextBox 5"/>
          <p:cNvSpPr txBox="1"/>
          <p:nvPr/>
        </p:nvSpPr>
        <p:spPr>
          <a:xfrm>
            <a:off x="357158" y="1714488"/>
            <a:ext cx="226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Concepts</a:t>
            </a:r>
            <a:r>
              <a:rPr lang="pt-BR" sz="2000" b="1" dirty="0"/>
              <a:t> </a:t>
            </a:r>
            <a:r>
              <a:rPr lang="pt-BR" sz="2000" b="1" dirty="0" err="1"/>
              <a:t>Généraux</a:t>
            </a:r>
            <a:endParaRPr lang="pt-BR" sz="2000" b="1" dirty="0"/>
          </a:p>
        </p:txBody>
      </p:sp>
      <p:sp>
        <p:nvSpPr>
          <p:cNvPr id="21" name="TextBox 5"/>
          <p:cNvSpPr txBox="1"/>
          <p:nvPr/>
        </p:nvSpPr>
        <p:spPr>
          <a:xfrm>
            <a:off x="571472" y="2357430"/>
            <a:ext cx="2643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/>
              <a:t> </a:t>
            </a:r>
            <a:r>
              <a:rPr lang="pt-BR" sz="2000" dirty="0" err="1"/>
              <a:t>Matrice</a:t>
            </a:r>
            <a:r>
              <a:rPr lang="pt-BR" sz="2000" dirty="0"/>
              <a:t> </a:t>
            </a:r>
            <a:r>
              <a:rPr lang="pt-BR" sz="2000" dirty="0" err="1"/>
              <a:t>Jacobienne</a:t>
            </a:r>
            <a:r>
              <a:rPr lang="pt-BR" sz="2000" dirty="0"/>
              <a:t> :</a:t>
            </a: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16" y="2357430"/>
            <a:ext cx="16192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5"/>
          <p:cNvSpPr txBox="1"/>
          <p:nvPr/>
        </p:nvSpPr>
        <p:spPr>
          <a:xfrm>
            <a:off x="5072066" y="2357430"/>
            <a:ext cx="500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ou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5493" y="2319333"/>
            <a:ext cx="14382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4" cstate="print"/>
          <a:srcRect l="64549" t="73309" r="3944" b="15413"/>
          <a:stretch>
            <a:fillRect/>
          </a:stretch>
        </p:blipFill>
        <p:spPr bwMode="auto">
          <a:xfrm>
            <a:off x="3000364" y="2928934"/>
            <a:ext cx="2928958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4" cstate="print"/>
          <a:srcRect l="57531" t="47557" r="25563" b="41165"/>
          <a:stretch>
            <a:fillRect/>
          </a:stretch>
        </p:blipFill>
        <p:spPr bwMode="auto">
          <a:xfrm>
            <a:off x="714348" y="2857496"/>
            <a:ext cx="1571636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 cstate="print"/>
          <a:srcRect l="73566" t="58459" r="2612" b="27443"/>
          <a:stretch>
            <a:fillRect/>
          </a:stretch>
        </p:blipFill>
        <p:spPr bwMode="auto">
          <a:xfrm>
            <a:off x="642910" y="3714752"/>
            <a:ext cx="2214578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4" cstate="print"/>
          <a:srcRect l="6608" r="54201" b="84210"/>
          <a:stretch>
            <a:fillRect/>
          </a:stretch>
        </p:blipFill>
        <p:spPr bwMode="auto">
          <a:xfrm>
            <a:off x="642910" y="3214686"/>
            <a:ext cx="3903545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5"/>
          <p:cNvSpPr txBox="1"/>
          <p:nvPr/>
        </p:nvSpPr>
        <p:spPr>
          <a:xfrm>
            <a:off x="571472" y="4510098"/>
            <a:ext cx="2000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Relation</a:t>
            </a:r>
            <a:r>
              <a:rPr lang="pt-BR" sz="2000" dirty="0"/>
              <a:t> </a:t>
            </a:r>
            <a:r>
              <a:rPr lang="pt-BR" sz="2000" dirty="0" err="1"/>
              <a:t>inverse</a:t>
            </a:r>
            <a:r>
              <a:rPr lang="pt-BR" sz="2000" dirty="0"/>
              <a:t>:</a:t>
            </a:r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9358" y="4510098"/>
            <a:ext cx="14097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48" y="5072074"/>
            <a:ext cx="18669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5"/>
          <p:cNvSpPr txBox="1"/>
          <p:nvPr/>
        </p:nvSpPr>
        <p:spPr>
          <a:xfrm>
            <a:off x="2643174" y="5029154"/>
            <a:ext cx="4143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est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pseudo-inverse</a:t>
            </a:r>
            <a:r>
              <a:rPr lang="pt-BR" sz="2000" dirty="0"/>
              <a:t> </a:t>
            </a:r>
            <a:r>
              <a:rPr lang="pt-BR" sz="2000" dirty="0" err="1"/>
              <a:t>du</a:t>
            </a:r>
            <a:r>
              <a:rPr lang="pt-BR" sz="2000" dirty="0"/>
              <a:t> </a:t>
            </a:r>
            <a:r>
              <a:rPr lang="pt-BR" sz="2000" dirty="0" err="1"/>
              <a:t>Jacobien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616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7" name="TextBox 5"/>
          <p:cNvSpPr txBox="1"/>
          <p:nvPr/>
        </p:nvSpPr>
        <p:spPr>
          <a:xfrm>
            <a:off x="357158" y="2285992"/>
            <a:ext cx="7072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Hypothèse</a:t>
            </a:r>
            <a:r>
              <a:rPr lang="pt-BR" sz="2000" dirty="0"/>
              <a:t> : </a:t>
            </a:r>
            <a:r>
              <a:rPr lang="pt-BR" sz="2000" dirty="0" err="1"/>
              <a:t>chaque</a:t>
            </a:r>
            <a:r>
              <a:rPr lang="pt-BR" sz="2000" dirty="0"/>
              <a:t> </a:t>
            </a:r>
            <a:r>
              <a:rPr lang="pt-BR" sz="2000" dirty="0" err="1"/>
              <a:t>articulation</a:t>
            </a:r>
            <a:r>
              <a:rPr lang="pt-BR" sz="2000" dirty="0"/>
              <a:t> </a:t>
            </a:r>
            <a:r>
              <a:rPr lang="pt-BR" sz="2000" dirty="0" err="1"/>
              <a:t>du</a:t>
            </a:r>
            <a:r>
              <a:rPr lang="pt-BR" sz="2000" dirty="0"/>
              <a:t> </a:t>
            </a:r>
            <a:r>
              <a:rPr lang="pt-BR" sz="2000" dirty="0" err="1"/>
              <a:t>robot</a:t>
            </a:r>
            <a:r>
              <a:rPr lang="pt-BR" sz="2000" dirty="0"/>
              <a:t> </a:t>
            </a:r>
            <a:r>
              <a:rPr lang="pt-BR" sz="2000" dirty="0" err="1"/>
              <a:t>est</a:t>
            </a:r>
            <a:r>
              <a:rPr lang="pt-BR" sz="2000" dirty="0"/>
              <a:t> </a:t>
            </a:r>
            <a:r>
              <a:rPr lang="pt-BR" sz="2000" dirty="0" err="1"/>
              <a:t>découplée</a:t>
            </a:r>
            <a:r>
              <a:rPr lang="pt-BR" sz="2000" dirty="0"/>
              <a:t> </a:t>
            </a:r>
            <a:r>
              <a:rPr lang="pt-BR" sz="2000" dirty="0" err="1"/>
              <a:t>des</a:t>
            </a:r>
            <a:r>
              <a:rPr lang="pt-BR" sz="2000" dirty="0"/>
              <a:t> </a:t>
            </a:r>
            <a:r>
              <a:rPr lang="pt-BR" sz="2000" dirty="0" err="1"/>
              <a:t>autres</a:t>
            </a:r>
            <a:endParaRPr lang="pt-BR" sz="2000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794" y="2786058"/>
            <a:ext cx="3143272" cy="513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5"/>
          <p:cNvSpPr txBox="1"/>
          <p:nvPr/>
        </p:nvSpPr>
        <p:spPr>
          <a:xfrm>
            <a:off x="428596" y="3609982"/>
            <a:ext cx="1857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Commande</a:t>
            </a:r>
            <a:r>
              <a:rPr lang="pt-BR" sz="2000" dirty="0"/>
              <a:t> PID :  </a:t>
            </a:r>
          </a:p>
        </p:txBody>
      </p:sp>
      <p:sp>
        <p:nvSpPr>
          <p:cNvPr id="14" name="TextBox 5"/>
          <p:cNvSpPr txBox="1"/>
          <p:nvPr/>
        </p:nvSpPr>
        <p:spPr>
          <a:xfrm>
            <a:off x="357158" y="1714488"/>
            <a:ext cx="297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PID </a:t>
            </a:r>
            <a:r>
              <a:rPr lang="pt-BR" sz="2000" b="1" dirty="0" err="1"/>
              <a:t>angulaire</a:t>
            </a:r>
            <a:endParaRPr lang="pt-BR" sz="2000" b="1" dirty="0"/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4071942"/>
            <a:ext cx="38100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7422" y="3643314"/>
            <a:ext cx="235267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5"/>
          <p:cNvSpPr txBox="1"/>
          <p:nvPr/>
        </p:nvSpPr>
        <p:spPr>
          <a:xfrm>
            <a:off x="428596" y="5243468"/>
            <a:ext cx="2643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Fonction</a:t>
            </a:r>
            <a:r>
              <a:rPr lang="pt-BR" sz="2000" dirty="0"/>
              <a:t> de </a:t>
            </a:r>
            <a:r>
              <a:rPr lang="pt-BR" sz="2000" dirty="0" err="1"/>
              <a:t>Transfert</a:t>
            </a:r>
            <a:r>
              <a:rPr lang="pt-BR" sz="2000" dirty="0"/>
              <a:t> :  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28926" y="5072074"/>
            <a:ext cx="57245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46943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12" name="TextBox 5"/>
          <p:cNvSpPr txBox="1"/>
          <p:nvPr/>
        </p:nvSpPr>
        <p:spPr>
          <a:xfrm>
            <a:off x="571472" y="5357826"/>
            <a:ext cx="3786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Pour</a:t>
            </a:r>
            <a:r>
              <a:rPr lang="pt-BR" sz="2000" dirty="0"/>
              <a:t> </a:t>
            </a:r>
            <a:r>
              <a:rPr lang="pt-BR" sz="2000" dirty="0" err="1"/>
              <a:t>avoir</a:t>
            </a:r>
            <a:r>
              <a:rPr lang="pt-BR" sz="2000" dirty="0"/>
              <a:t> une </a:t>
            </a:r>
            <a:r>
              <a:rPr lang="pt-BR" sz="2000" dirty="0" err="1"/>
              <a:t>pulsation</a:t>
            </a:r>
            <a:r>
              <a:rPr lang="pt-BR" sz="2000" dirty="0"/>
              <a:t> de </a:t>
            </a:r>
            <a:r>
              <a:rPr lang="pt-BR" sz="2000" dirty="0" err="1"/>
              <a:t>brisure</a:t>
            </a:r>
            <a:r>
              <a:rPr lang="pt-BR" sz="2000" dirty="0"/>
              <a:t> </a:t>
            </a:r>
            <a:r>
              <a:rPr lang="el-GR" sz="2000" dirty="0">
                <a:cs typeface="Arial"/>
              </a:rPr>
              <a:t>ω</a:t>
            </a:r>
            <a:r>
              <a:rPr lang="pt-BR" sz="2000" baseline="-25000" dirty="0">
                <a:cs typeface="Arial"/>
              </a:rPr>
              <a:t>i</a:t>
            </a:r>
            <a:r>
              <a:rPr lang="pt-BR" sz="2000" dirty="0">
                <a:latin typeface="Arial"/>
                <a:cs typeface="Arial"/>
              </a:rPr>
              <a:t> </a:t>
            </a:r>
            <a:r>
              <a:rPr lang="pt-BR" sz="2000" dirty="0" err="1"/>
              <a:t>et</a:t>
            </a:r>
            <a:r>
              <a:rPr lang="pt-BR" sz="2000" dirty="0"/>
              <a:t> </a:t>
            </a:r>
            <a:r>
              <a:rPr lang="pt-BR" sz="2000" dirty="0" err="1"/>
              <a:t>pas</a:t>
            </a:r>
            <a:r>
              <a:rPr lang="pt-BR" sz="2000" dirty="0"/>
              <a:t> de </a:t>
            </a:r>
            <a:r>
              <a:rPr lang="pt-BR" sz="2000" dirty="0" err="1"/>
              <a:t>dépassement</a:t>
            </a:r>
            <a:r>
              <a:rPr lang="pt-BR" sz="2000" dirty="0"/>
              <a:t> </a:t>
            </a:r>
            <a:r>
              <a:rPr lang="pt-BR" sz="2000" dirty="0" err="1"/>
              <a:t>dans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réponse</a:t>
            </a:r>
            <a:r>
              <a:rPr lang="pt-BR" sz="2000" dirty="0"/>
              <a:t> </a:t>
            </a:r>
            <a:r>
              <a:rPr lang="pt-BR" sz="2000" dirty="0" err="1"/>
              <a:t>indicielle</a:t>
            </a:r>
            <a:r>
              <a:rPr lang="pt-BR" sz="2000" dirty="0"/>
              <a:t>:</a:t>
            </a:r>
            <a:endParaRPr lang="pt-BR" sz="2000" dirty="0">
              <a:latin typeface="Tw Cen MT" pitchFamily="34" charset="0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357158" y="1714488"/>
            <a:ext cx="297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PID </a:t>
            </a:r>
            <a:r>
              <a:rPr lang="pt-BR" sz="2000" b="1" dirty="0" err="1"/>
              <a:t>angulaire</a:t>
            </a:r>
            <a:endParaRPr lang="pt-BR" sz="2000" b="1" dirty="0"/>
          </a:p>
        </p:txBody>
      </p:sp>
      <p:pic>
        <p:nvPicPr>
          <p:cNvPr id="47106" name="Picture 2" descr="C:\Users\HP\Dropbox\Supelec_Olympiades\rapportes\SEQ_8\rapport\Figuras\PID_joint_space_blo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2000240"/>
            <a:ext cx="5895975" cy="21336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0166" y="4214818"/>
            <a:ext cx="57245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4" y="5214950"/>
            <a:ext cx="22574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5"/>
          <p:cNvSpPr txBox="1"/>
          <p:nvPr/>
        </p:nvSpPr>
        <p:spPr>
          <a:xfrm>
            <a:off x="357158" y="2214554"/>
            <a:ext cx="1857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Schéma</a:t>
            </a:r>
            <a:r>
              <a:rPr lang="pt-BR" sz="2000" dirty="0"/>
              <a:t> </a:t>
            </a:r>
            <a:r>
              <a:rPr lang="pt-BR" sz="2000" dirty="0" err="1"/>
              <a:t>bloc</a:t>
            </a:r>
            <a:r>
              <a:rPr lang="pt-BR" sz="2000" dirty="0"/>
              <a:t> :  </a:t>
            </a:r>
          </a:p>
        </p:txBody>
      </p:sp>
    </p:spTree>
    <p:extLst>
      <p:ext uri="{BB962C8B-B14F-4D97-AF65-F5344CB8AC3E}">
        <p14:creationId xmlns:p14="http://schemas.microsoft.com/office/powerpoint/2010/main" val="244694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pic>
        <p:nvPicPr>
          <p:cNvPr id="4" name="Imagem 3" descr="PIDjoint.JPG"/>
          <p:cNvPicPr>
            <a:picLocks noChangeAspect="1"/>
          </p:cNvPicPr>
          <p:nvPr/>
        </p:nvPicPr>
        <p:blipFill>
          <a:blip r:embed="rId2" cstate="print"/>
          <a:srcRect l="-51" r="3079"/>
          <a:stretch>
            <a:fillRect/>
          </a:stretch>
        </p:blipFill>
        <p:spPr>
          <a:xfrm>
            <a:off x="71438" y="2357430"/>
            <a:ext cx="9001156" cy="3857652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357158" y="2214554"/>
            <a:ext cx="2428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Schéma</a:t>
            </a:r>
            <a:r>
              <a:rPr lang="pt-BR" sz="2000" dirty="0"/>
              <a:t> </a:t>
            </a:r>
            <a:r>
              <a:rPr lang="pt-BR" sz="2000" dirty="0" err="1"/>
              <a:t>Simulink</a:t>
            </a:r>
            <a:r>
              <a:rPr lang="pt-BR" sz="2000" dirty="0"/>
              <a:t>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7158" y="1714488"/>
            <a:ext cx="297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PID </a:t>
            </a:r>
            <a:r>
              <a:rPr lang="pt-BR" sz="2000" b="1" dirty="0" err="1"/>
              <a:t>angulaire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203076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1714488"/>
            <a:ext cx="297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PID </a:t>
            </a:r>
            <a:r>
              <a:rPr lang="pt-BR" sz="2000" b="1" dirty="0" err="1"/>
              <a:t>angulaire</a:t>
            </a:r>
            <a:endParaRPr lang="pt-BR" sz="2000" b="1" dirty="0"/>
          </a:p>
        </p:txBody>
      </p:sp>
      <p:pic>
        <p:nvPicPr>
          <p:cNvPr id="23553" name="Picture 1" descr="C:\Users\HP\Dropbox\Supelec_Olympiades\rapportes\SEQ_8\rapport\Figuras\res_position_PIDjoint.jpg"/>
          <p:cNvPicPr>
            <a:picLocks noChangeAspect="1" noChangeArrowheads="1"/>
          </p:cNvPicPr>
          <p:nvPr/>
        </p:nvPicPr>
        <p:blipFill>
          <a:blip r:embed="rId2" cstate="print"/>
          <a:srcRect l="10156" t="4668" r="7812" b="5082"/>
          <a:stretch>
            <a:fillRect/>
          </a:stretch>
        </p:blipFill>
        <p:spPr bwMode="auto">
          <a:xfrm>
            <a:off x="500034" y="2285992"/>
            <a:ext cx="8143932" cy="4143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3821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1714488"/>
            <a:ext cx="297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PID </a:t>
            </a:r>
            <a:r>
              <a:rPr lang="pt-BR" sz="2000" b="1" dirty="0" err="1"/>
              <a:t>angulaire</a:t>
            </a:r>
            <a:endParaRPr lang="pt-BR" sz="2000" b="1" dirty="0"/>
          </a:p>
        </p:txBody>
      </p:sp>
      <p:pic>
        <p:nvPicPr>
          <p:cNvPr id="7" name="Picture 2" descr="C:\Users\HP\Dropbox\Supelec_Olympiades\rapportes\SEQ_8\rapport\Figuras\res_commande_PIDjoint.jpg"/>
          <p:cNvPicPr>
            <a:picLocks noChangeAspect="1" noChangeArrowheads="1"/>
          </p:cNvPicPr>
          <p:nvPr/>
        </p:nvPicPr>
        <p:blipFill>
          <a:blip r:embed="rId2" cstate="print"/>
          <a:srcRect l="9375" t="3112" r="7031" b="3526"/>
          <a:stretch>
            <a:fillRect/>
          </a:stretch>
        </p:blipFill>
        <p:spPr bwMode="auto">
          <a:xfrm>
            <a:off x="428596" y="2214554"/>
            <a:ext cx="8286808" cy="4286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3821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1714488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PID </a:t>
            </a:r>
            <a:r>
              <a:rPr lang="pt-BR" sz="2000" b="1" dirty="0" err="1"/>
              <a:t>angulaire</a:t>
            </a:r>
            <a:r>
              <a:rPr lang="pt-BR" sz="2000" b="1" dirty="0"/>
              <a:t> + </a:t>
            </a:r>
            <a:r>
              <a:rPr lang="pt-BR" sz="2000" b="1" dirty="0" err="1"/>
              <a:t>bruit</a:t>
            </a:r>
            <a:r>
              <a:rPr lang="pt-BR" sz="2000" b="1" dirty="0"/>
              <a:t> de mesure (Var = 0.0001)</a:t>
            </a:r>
          </a:p>
        </p:txBody>
      </p:sp>
      <p:pic>
        <p:nvPicPr>
          <p:cNvPr id="7" name="Picture 2" descr="C:\Users\HP\Dropbox\Supelec_Olympiades\rapportes\SEQ_8\rapport\Figuras\res_position_PIDjoint_dist.jpg"/>
          <p:cNvPicPr>
            <a:picLocks noChangeAspect="1" noChangeArrowheads="1"/>
          </p:cNvPicPr>
          <p:nvPr/>
        </p:nvPicPr>
        <p:blipFill>
          <a:blip r:embed="rId2" cstate="print"/>
          <a:srcRect l="10156" t="3319" r="7812" b="4875"/>
          <a:stretch>
            <a:fillRect/>
          </a:stretch>
        </p:blipFill>
        <p:spPr bwMode="auto">
          <a:xfrm>
            <a:off x="500034" y="2214554"/>
            <a:ext cx="8143932" cy="42148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3821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1714488"/>
            <a:ext cx="6609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PID </a:t>
            </a:r>
            <a:r>
              <a:rPr lang="pt-BR" sz="2000" b="1" dirty="0" err="1"/>
              <a:t>angulaire</a:t>
            </a:r>
            <a:r>
              <a:rPr lang="pt-BR" sz="2000" b="1" dirty="0"/>
              <a:t> + </a:t>
            </a:r>
            <a:r>
              <a:rPr lang="pt-BR" sz="2000" b="1" dirty="0" err="1"/>
              <a:t>bruit</a:t>
            </a:r>
            <a:r>
              <a:rPr lang="pt-BR" sz="2000" b="1" dirty="0"/>
              <a:t> de mesure (Var = 0.0001)</a:t>
            </a:r>
          </a:p>
          <a:p>
            <a:endParaRPr lang="pt-BR" sz="2000" b="1" dirty="0"/>
          </a:p>
        </p:txBody>
      </p:sp>
      <p:pic>
        <p:nvPicPr>
          <p:cNvPr id="8" name="Picture 2" descr="C:\Users\HP\Dropbox\Supelec_Olympiades\rapportes\SEQ_8\rapport\Figuras\res_commande_PIDjoint_dist.jpg"/>
          <p:cNvPicPr>
            <a:picLocks noChangeAspect="1" noChangeArrowheads="1"/>
          </p:cNvPicPr>
          <p:nvPr/>
        </p:nvPicPr>
        <p:blipFill>
          <a:blip r:embed="rId2" cstate="print"/>
          <a:srcRect l="9375" t="3319" r="7812" b="4875"/>
          <a:stretch>
            <a:fillRect/>
          </a:stretch>
        </p:blipFill>
        <p:spPr bwMode="auto">
          <a:xfrm>
            <a:off x="428596" y="2214554"/>
            <a:ext cx="8215370" cy="42148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3821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3" name="TextBox 5"/>
          <p:cNvSpPr txBox="1"/>
          <p:nvPr/>
        </p:nvSpPr>
        <p:spPr>
          <a:xfrm>
            <a:off x="357158" y="1714488"/>
            <a:ext cx="3031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err="1"/>
              <a:t>couple</a:t>
            </a:r>
            <a:r>
              <a:rPr lang="pt-BR" sz="2000" b="1" dirty="0"/>
              <a:t> </a:t>
            </a:r>
            <a:r>
              <a:rPr lang="pt-BR" sz="2000" b="1" dirty="0" err="1"/>
              <a:t>calculé</a:t>
            </a:r>
            <a:endParaRPr lang="pt-BR" sz="2000" b="1" dirty="0"/>
          </a:p>
        </p:txBody>
      </p:sp>
      <p:sp>
        <p:nvSpPr>
          <p:cNvPr id="5" name="TextBox 5"/>
          <p:cNvSpPr txBox="1"/>
          <p:nvPr/>
        </p:nvSpPr>
        <p:spPr>
          <a:xfrm>
            <a:off x="357158" y="2428868"/>
            <a:ext cx="3429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Estimation</a:t>
            </a:r>
            <a:r>
              <a:rPr lang="pt-BR" sz="2000" dirty="0"/>
              <a:t> </a:t>
            </a:r>
            <a:r>
              <a:rPr lang="pt-BR" sz="2000" dirty="0" err="1"/>
              <a:t>du</a:t>
            </a:r>
            <a:r>
              <a:rPr lang="pt-BR" sz="2000" dirty="0"/>
              <a:t> </a:t>
            </a:r>
            <a:r>
              <a:rPr lang="pt-BR" sz="2000" dirty="0" err="1"/>
              <a:t>couple</a:t>
            </a:r>
            <a:r>
              <a:rPr lang="pt-BR" sz="2000" dirty="0"/>
              <a:t> </a:t>
            </a:r>
            <a:r>
              <a:rPr lang="pt-BR" sz="2000" dirty="0" err="1"/>
              <a:t>du</a:t>
            </a:r>
            <a:r>
              <a:rPr lang="pt-BR" sz="2000" dirty="0"/>
              <a:t> </a:t>
            </a:r>
            <a:r>
              <a:rPr lang="pt-BR" sz="2000" dirty="0" err="1"/>
              <a:t>robot</a:t>
            </a:r>
            <a:r>
              <a:rPr lang="pt-BR" sz="2000" dirty="0"/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158" y="3071810"/>
            <a:ext cx="4429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Monotype Corsiva" pitchFamily="66" charset="0"/>
              </a:rPr>
              <a:t>w </a:t>
            </a:r>
            <a:r>
              <a:rPr lang="pt-BR" sz="2000" b="1" dirty="0">
                <a:latin typeface="Monotype Corsiva" pitchFamily="66" charset="0"/>
              </a:rPr>
              <a:t> </a:t>
            </a:r>
            <a:r>
              <a:rPr lang="pt-BR" sz="2000" dirty="0" err="1"/>
              <a:t>est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variable</a:t>
            </a:r>
            <a:r>
              <a:rPr lang="pt-BR" sz="2000" dirty="0"/>
              <a:t> </a:t>
            </a:r>
            <a:r>
              <a:rPr lang="pt-BR" sz="2000" dirty="0" err="1"/>
              <a:t>commandé</a:t>
            </a:r>
            <a:r>
              <a:rPr lang="pt-BR" sz="2000" dirty="0"/>
              <a:t>:</a:t>
            </a:r>
            <a:r>
              <a:rPr lang="pt-BR" sz="2000" dirty="0">
                <a:latin typeface="Monotype Corsiva" pitchFamily="66" charset="0"/>
              </a:rPr>
              <a:t>   </a:t>
            </a:r>
          </a:p>
        </p:txBody>
      </p:sp>
      <p:sp>
        <p:nvSpPr>
          <p:cNvPr id="8" name="TextBox 5"/>
          <p:cNvSpPr txBox="1"/>
          <p:nvPr/>
        </p:nvSpPr>
        <p:spPr>
          <a:xfrm>
            <a:off x="500034" y="5548332"/>
            <a:ext cx="357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Et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dynamique</a:t>
            </a:r>
            <a:r>
              <a:rPr lang="pt-BR" sz="2000" dirty="0"/>
              <a:t> de </a:t>
            </a:r>
            <a:r>
              <a:rPr lang="pt-BR" sz="2000" dirty="0" err="1"/>
              <a:t>l’erreur</a:t>
            </a:r>
            <a:r>
              <a:rPr lang="pt-BR" sz="2000" dirty="0"/>
              <a:t> </a:t>
            </a:r>
            <a:r>
              <a:rPr lang="pt-BR" sz="2000" dirty="0" err="1"/>
              <a:t>sera</a:t>
            </a:r>
            <a:r>
              <a:rPr lang="pt-BR" sz="2000" dirty="0"/>
              <a:t>: </a:t>
            </a:r>
          </a:p>
        </p:txBody>
      </p:sp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4777" y="2428868"/>
            <a:ext cx="28289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6" y="3500438"/>
            <a:ext cx="8520142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4214818"/>
            <a:ext cx="13239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5"/>
          <p:cNvSpPr txBox="1"/>
          <p:nvPr/>
        </p:nvSpPr>
        <p:spPr>
          <a:xfrm>
            <a:off x="1857356" y="4171898"/>
            <a:ext cx="428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et</a:t>
            </a:r>
            <a:r>
              <a:rPr lang="pt-BR" sz="2000" dirty="0"/>
              <a:t>   </a:t>
            </a:r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7422" y="4286256"/>
            <a:ext cx="21526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158" y="4605351"/>
            <a:ext cx="857256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14810" y="5429264"/>
            <a:ext cx="37052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53275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HP\Dropbox\Supelec_Olympiades\rapportes\SEQ_8\rapport\Figuras\CTI_joint_space_blo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285992"/>
            <a:ext cx="8215338" cy="276889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3" name="TextBox 5"/>
          <p:cNvSpPr txBox="1"/>
          <p:nvPr/>
        </p:nvSpPr>
        <p:spPr>
          <a:xfrm>
            <a:off x="357158" y="1714488"/>
            <a:ext cx="3031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err="1"/>
              <a:t>couple</a:t>
            </a:r>
            <a:r>
              <a:rPr lang="pt-BR" sz="2000" b="1" dirty="0"/>
              <a:t> </a:t>
            </a:r>
            <a:r>
              <a:rPr lang="pt-BR" sz="2000" b="1" dirty="0" err="1"/>
              <a:t>calculé</a:t>
            </a:r>
            <a:endParaRPr lang="pt-BR" sz="2000" b="1" dirty="0"/>
          </a:p>
        </p:txBody>
      </p:sp>
      <p:sp>
        <p:nvSpPr>
          <p:cNvPr id="16" name="TextBox 5"/>
          <p:cNvSpPr txBox="1"/>
          <p:nvPr/>
        </p:nvSpPr>
        <p:spPr>
          <a:xfrm>
            <a:off x="357158" y="2100196"/>
            <a:ext cx="1857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Schéma</a:t>
            </a:r>
            <a:r>
              <a:rPr lang="pt-BR" sz="2000" dirty="0"/>
              <a:t> </a:t>
            </a:r>
            <a:r>
              <a:rPr lang="pt-BR" sz="2000" dirty="0" err="1"/>
              <a:t>bloc</a:t>
            </a:r>
            <a:r>
              <a:rPr lang="pt-BR" sz="2000" dirty="0"/>
              <a:t> :  </a:t>
            </a:r>
          </a:p>
        </p:txBody>
      </p:sp>
      <p:sp>
        <p:nvSpPr>
          <p:cNvPr id="19" name="TextBox 5"/>
          <p:cNvSpPr txBox="1"/>
          <p:nvPr/>
        </p:nvSpPr>
        <p:spPr>
          <a:xfrm>
            <a:off x="357158" y="5429264"/>
            <a:ext cx="3786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Pour</a:t>
            </a:r>
            <a:r>
              <a:rPr lang="pt-BR" sz="2000" dirty="0"/>
              <a:t> </a:t>
            </a:r>
            <a:r>
              <a:rPr lang="pt-BR" sz="2000" dirty="0" err="1"/>
              <a:t>avoir</a:t>
            </a:r>
            <a:r>
              <a:rPr lang="pt-BR" sz="2000" dirty="0"/>
              <a:t> une </a:t>
            </a:r>
            <a:r>
              <a:rPr lang="pt-BR" sz="2000" dirty="0" err="1"/>
              <a:t>pulsation</a:t>
            </a:r>
            <a:r>
              <a:rPr lang="pt-BR" sz="2000" dirty="0"/>
              <a:t> de </a:t>
            </a:r>
            <a:r>
              <a:rPr lang="pt-BR" sz="2000" dirty="0" err="1"/>
              <a:t>brisure</a:t>
            </a:r>
            <a:r>
              <a:rPr lang="pt-BR" sz="2000" dirty="0"/>
              <a:t> </a:t>
            </a:r>
            <a:r>
              <a:rPr lang="el-GR" sz="2000" dirty="0">
                <a:cs typeface="Arial"/>
              </a:rPr>
              <a:t>ω</a:t>
            </a:r>
            <a:r>
              <a:rPr lang="pt-BR" sz="2000" baseline="-25000" dirty="0">
                <a:cs typeface="Arial"/>
              </a:rPr>
              <a:t>i</a:t>
            </a:r>
            <a:r>
              <a:rPr lang="pt-BR" sz="2000" dirty="0">
                <a:latin typeface="Arial"/>
                <a:cs typeface="Arial"/>
              </a:rPr>
              <a:t> </a:t>
            </a:r>
            <a:r>
              <a:rPr lang="pt-BR" sz="2000" dirty="0" err="1"/>
              <a:t>et</a:t>
            </a:r>
            <a:r>
              <a:rPr lang="pt-BR" sz="2000" dirty="0"/>
              <a:t> </a:t>
            </a:r>
            <a:r>
              <a:rPr lang="pt-BR" sz="2000" dirty="0" err="1"/>
              <a:t>pas</a:t>
            </a:r>
            <a:r>
              <a:rPr lang="pt-BR" sz="2000" dirty="0"/>
              <a:t> de </a:t>
            </a:r>
            <a:r>
              <a:rPr lang="pt-BR" sz="2000" dirty="0" err="1"/>
              <a:t>dépassement</a:t>
            </a:r>
            <a:r>
              <a:rPr lang="pt-BR" sz="2000" dirty="0"/>
              <a:t> </a:t>
            </a:r>
            <a:r>
              <a:rPr lang="pt-BR" sz="2000" dirty="0" err="1"/>
              <a:t>dans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réponse</a:t>
            </a:r>
            <a:r>
              <a:rPr lang="pt-BR" sz="2000" dirty="0"/>
              <a:t> </a:t>
            </a:r>
            <a:r>
              <a:rPr lang="pt-BR" sz="2000" dirty="0" err="1"/>
              <a:t>indicielle</a:t>
            </a:r>
            <a:r>
              <a:rPr lang="pt-BR" sz="2000" dirty="0"/>
              <a:t>:</a:t>
            </a:r>
            <a:endParaRPr lang="pt-BR" sz="2000" dirty="0">
              <a:latin typeface="Tw Cen MT" pitchFamily="34" charset="0"/>
            </a:endParaRP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8" y="4271974"/>
            <a:ext cx="37052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9124" y="5214950"/>
            <a:ext cx="12668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532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1. Introduction</a:t>
            </a:r>
          </a:p>
        </p:txBody>
      </p:sp>
      <p:pic>
        <p:nvPicPr>
          <p:cNvPr id="1028" name="Picture 4" descr="Resultado de imagem para kuka youb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51920" y="1499634"/>
            <a:ext cx="3744416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633566" y="5317532"/>
            <a:ext cx="81115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/>
              <a:t>Contexte: Commande de manipulateurs</a:t>
            </a:r>
          </a:p>
        </p:txBody>
      </p:sp>
    </p:spTree>
    <p:extLst>
      <p:ext uri="{BB962C8B-B14F-4D97-AF65-F5344CB8AC3E}">
        <p14:creationId xmlns:p14="http://schemas.microsoft.com/office/powerpoint/2010/main" val="2695028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pic>
        <p:nvPicPr>
          <p:cNvPr id="4" name="Imagem 3" descr="CTIjoin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2214554"/>
            <a:ext cx="9144000" cy="400052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7158" y="1714488"/>
            <a:ext cx="3031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err="1"/>
              <a:t>couple</a:t>
            </a:r>
            <a:r>
              <a:rPr lang="pt-BR" sz="2000" b="1" dirty="0"/>
              <a:t> </a:t>
            </a:r>
            <a:r>
              <a:rPr lang="pt-BR" sz="2000" b="1" dirty="0" err="1"/>
              <a:t>calculé</a:t>
            </a:r>
            <a:endParaRPr lang="pt-BR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2100196"/>
            <a:ext cx="214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Schéma</a:t>
            </a:r>
            <a:r>
              <a:rPr lang="pt-BR" sz="2000" dirty="0"/>
              <a:t> </a:t>
            </a:r>
            <a:r>
              <a:rPr lang="pt-BR" sz="2000" dirty="0" err="1"/>
              <a:t>Simulink</a:t>
            </a:r>
            <a:r>
              <a:rPr lang="pt-BR" sz="2000" dirty="0"/>
              <a:t> :  </a:t>
            </a:r>
          </a:p>
        </p:txBody>
      </p:sp>
    </p:spTree>
    <p:extLst>
      <p:ext uri="{BB962C8B-B14F-4D97-AF65-F5344CB8AC3E}">
        <p14:creationId xmlns:p14="http://schemas.microsoft.com/office/powerpoint/2010/main" val="712366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357158" y="1714488"/>
            <a:ext cx="3031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err="1"/>
              <a:t>couple</a:t>
            </a:r>
            <a:r>
              <a:rPr lang="pt-BR" sz="2000" b="1" dirty="0"/>
              <a:t> </a:t>
            </a:r>
            <a:r>
              <a:rPr lang="pt-BR" sz="2000" b="1" dirty="0" err="1"/>
              <a:t>calculé</a:t>
            </a:r>
            <a:endParaRPr lang="pt-BR" sz="2000" b="1" dirty="0"/>
          </a:p>
        </p:txBody>
      </p:sp>
      <p:pic>
        <p:nvPicPr>
          <p:cNvPr id="20481" name="Picture 1" descr="C:\Users\HP\Dropbox\Supelec_Olympiades\rapportes\SEQ_8\rapport\Figuras\res_position_CTIjoint.jpg"/>
          <p:cNvPicPr>
            <a:picLocks noChangeAspect="1" noChangeArrowheads="1"/>
          </p:cNvPicPr>
          <p:nvPr/>
        </p:nvPicPr>
        <p:blipFill>
          <a:blip r:embed="rId2" cstate="print"/>
          <a:srcRect l="10156" t="4875" r="7812" b="4875"/>
          <a:stretch>
            <a:fillRect/>
          </a:stretch>
        </p:blipFill>
        <p:spPr bwMode="auto">
          <a:xfrm>
            <a:off x="357158" y="2214554"/>
            <a:ext cx="8358246" cy="4143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6437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357158" y="1714488"/>
            <a:ext cx="3031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err="1"/>
              <a:t>couple</a:t>
            </a:r>
            <a:r>
              <a:rPr lang="pt-BR" sz="2000" b="1" dirty="0"/>
              <a:t> </a:t>
            </a:r>
            <a:r>
              <a:rPr lang="pt-BR" sz="2000" b="1" dirty="0" err="1"/>
              <a:t>calculé</a:t>
            </a:r>
            <a:endParaRPr lang="pt-BR" sz="2000" b="1" dirty="0"/>
          </a:p>
        </p:txBody>
      </p:sp>
      <p:pic>
        <p:nvPicPr>
          <p:cNvPr id="6" name="Picture 2" descr="C:\Users\HP\Dropbox\Supelec_Olympiades\rapportes\SEQ_8\rapport\Figuras\res_commande_CTIjoint.jpg"/>
          <p:cNvPicPr>
            <a:picLocks noChangeAspect="1" noChangeArrowheads="1"/>
          </p:cNvPicPr>
          <p:nvPr/>
        </p:nvPicPr>
        <p:blipFill>
          <a:blip r:embed="rId2" cstate="print"/>
          <a:srcRect l="9375" t="4875" r="7812" b="4875"/>
          <a:stretch>
            <a:fillRect/>
          </a:stretch>
        </p:blipFill>
        <p:spPr bwMode="auto">
          <a:xfrm>
            <a:off x="357158" y="2214554"/>
            <a:ext cx="8358246" cy="4143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6437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357158" y="1714488"/>
            <a:ext cx="6513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err="1"/>
              <a:t>couple</a:t>
            </a:r>
            <a:r>
              <a:rPr lang="pt-BR" sz="2000" b="1" dirty="0"/>
              <a:t> </a:t>
            </a:r>
            <a:r>
              <a:rPr lang="pt-BR" sz="2000" b="1" dirty="0" err="1"/>
              <a:t>calculé</a:t>
            </a:r>
            <a:r>
              <a:rPr lang="pt-BR" sz="2000" b="1" dirty="0"/>
              <a:t> + </a:t>
            </a:r>
            <a:r>
              <a:rPr lang="pt-BR" sz="2000" b="1" dirty="0" err="1"/>
              <a:t>bruit</a:t>
            </a:r>
            <a:r>
              <a:rPr lang="pt-BR" sz="2000" b="1" dirty="0"/>
              <a:t> de mesure (Var = 0.01)</a:t>
            </a:r>
          </a:p>
        </p:txBody>
      </p:sp>
      <p:pic>
        <p:nvPicPr>
          <p:cNvPr id="6" name="Picture 3" descr="C:\Users\HP\Dropbox\Supelec_Olympiades\rapportes\SEQ_8\rapport\Figuras\res_position_CTIjoint_dist.jpg"/>
          <p:cNvPicPr>
            <a:picLocks noChangeAspect="1" noChangeArrowheads="1"/>
          </p:cNvPicPr>
          <p:nvPr/>
        </p:nvPicPr>
        <p:blipFill>
          <a:blip r:embed="rId2" cstate="print"/>
          <a:srcRect l="10156" t="3319" r="7031" b="4875"/>
          <a:stretch>
            <a:fillRect/>
          </a:stretch>
        </p:blipFill>
        <p:spPr bwMode="auto">
          <a:xfrm>
            <a:off x="428596" y="2143116"/>
            <a:ext cx="8358246" cy="42148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6437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angulaire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357158" y="1714488"/>
            <a:ext cx="6513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</a:t>
            </a:r>
            <a:r>
              <a:rPr lang="pt-BR" sz="2000" b="1" dirty="0" err="1"/>
              <a:t>couple</a:t>
            </a:r>
            <a:r>
              <a:rPr lang="pt-BR" sz="2000" b="1" dirty="0"/>
              <a:t> </a:t>
            </a:r>
            <a:r>
              <a:rPr lang="pt-BR" sz="2000" b="1" dirty="0" err="1"/>
              <a:t>calculé</a:t>
            </a:r>
            <a:r>
              <a:rPr lang="pt-BR" sz="2000" b="1" dirty="0"/>
              <a:t> + </a:t>
            </a:r>
            <a:r>
              <a:rPr lang="pt-BR" sz="2000" b="1" dirty="0" err="1"/>
              <a:t>bruit</a:t>
            </a:r>
            <a:r>
              <a:rPr lang="pt-BR" sz="2000" b="1" dirty="0"/>
              <a:t> de mesure (Var = 0.01)</a:t>
            </a:r>
          </a:p>
        </p:txBody>
      </p:sp>
      <p:pic>
        <p:nvPicPr>
          <p:cNvPr id="4" name="Picture 2" descr="C:\Users\HP\Dropbox\Supelec_Olympiades\rapportes\SEQ_8\rapport\Figuras\res_commande_CTIjoint_dist.jpg"/>
          <p:cNvPicPr>
            <a:picLocks noChangeAspect="1" noChangeArrowheads="1"/>
          </p:cNvPicPr>
          <p:nvPr/>
        </p:nvPicPr>
        <p:blipFill>
          <a:blip r:embed="rId2" cstate="print"/>
          <a:srcRect l="9375" t="3319" r="7812" b="4875"/>
          <a:stretch>
            <a:fillRect/>
          </a:stretch>
        </p:blipFill>
        <p:spPr bwMode="auto">
          <a:xfrm>
            <a:off x="357158" y="2143116"/>
            <a:ext cx="8358246" cy="42148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6437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2214554"/>
            <a:ext cx="4357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Boucle</a:t>
            </a:r>
            <a:r>
              <a:rPr lang="pt-BR" sz="2000" dirty="0"/>
              <a:t> interne: </a:t>
            </a:r>
            <a:r>
              <a:rPr lang="pt-BR" sz="2000" dirty="0" err="1"/>
              <a:t>commande</a:t>
            </a:r>
            <a:r>
              <a:rPr lang="pt-BR" sz="2000" dirty="0"/>
              <a:t> de </a:t>
            </a:r>
            <a:r>
              <a:rPr lang="pt-BR" sz="2000" dirty="0" err="1"/>
              <a:t>vitesse</a:t>
            </a:r>
            <a:endParaRPr lang="pt-BR" sz="2000" dirty="0"/>
          </a:p>
          <a:p>
            <a:r>
              <a:rPr lang="pt-BR" sz="2000" dirty="0" err="1"/>
              <a:t>Boucle</a:t>
            </a:r>
            <a:r>
              <a:rPr lang="pt-BR" sz="2000" dirty="0"/>
              <a:t> externe: </a:t>
            </a:r>
            <a:r>
              <a:rPr lang="pt-BR" sz="2000" dirty="0" err="1"/>
              <a:t>commande</a:t>
            </a:r>
            <a:r>
              <a:rPr lang="pt-BR" sz="2000" dirty="0"/>
              <a:t> de </a:t>
            </a:r>
            <a:r>
              <a:rPr lang="pt-BR" sz="2000" dirty="0" err="1"/>
              <a:t>position</a:t>
            </a:r>
            <a:endParaRPr lang="pt-BR" sz="2000" dirty="0"/>
          </a:p>
        </p:txBody>
      </p:sp>
      <p:sp>
        <p:nvSpPr>
          <p:cNvPr id="10" name="TextBox 5"/>
          <p:cNvSpPr txBox="1"/>
          <p:nvPr/>
        </p:nvSpPr>
        <p:spPr>
          <a:xfrm>
            <a:off x="500034" y="3143248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/>
              <a:t> </a:t>
            </a:r>
            <a:r>
              <a:rPr lang="pt-BR" sz="2000" dirty="0" err="1"/>
              <a:t>Boucle</a:t>
            </a:r>
            <a:r>
              <a:rPr lang="pt-BR" sz="2000" dirty="0"/>
              <a:t> interne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500034" y="3643314"/>
            <a:ext cx="7215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Basée</a:t>
            </a:r>
            <a:r>
              <a:rPr lang="pt-BR" sz="2000" dirty="0"/>
              <a:t> </a:t>
            </a:r>
            <a:r>
              <a:rPr lang="pt-BR" sz="2000" dirty="0" err="1"/>
              <a:t>sur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commande</a:t>
            </a:r>
            <a:r>
              <a:rPr lang="pt-BR" sz="2000" dirty="0"/>
              <a:t> </a:t>
            </a:r>
            <a:r>
              <a:rPr lang="pt-BR" sz="2000" dirty="0" err="1"/>
              <a:t>angulaire</a:t>
            </a:r>
            <a:r>
              <a:rPr lang="pt-BR" sz="2000" dirty="0"/>
              <a:t> par </a:t>
            </a:r>
            <a:r>
              <a:rPr lang="pt-BR" sz="2000" dirty="0" err="1"/>
              <a:t>couple</a:t>
            </a:r>
            <a:r>
              <a:rPr lang="pt-BR" sz="2000" dirty="0"/>
              <a:t> </a:t>
            </a:r>
            <a:r>
              <a:rPr lang="pt-BR" sz="2000" dirty="0" err="1"/>
              <a:t>calculé</a:t>
            </a:r>
            <a:r>
              <a:rPr lang="pt-BR" sz="2000" dirty="0"/>
              <a:t>, </a:t>
            </a:r>
            <a:r>
              <a:rPr lang="pt-BR" sz="2000" dirty="0" err="1"/>
              <a:t>avec</a:t>
            </a:r>
            <a:r>
              <a:rPr lang="pt-BR" sz="2000" dirty="0"/>
              <a:t> um PI: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 b="68220"/>
          <a:stretch>
            <a:fillRect/>
          </a:stretch>
        </p:blipFill>
        <p:spPr bwMode="auto">
          <a:xfrm>
            <a:off x="214282" y="4214818"/>
            <a:ext cx="41338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t="38136"/>
          <a:stretch>
            <a:fillRect/>
          </a:stretch>
        </p:blipFill>
        <p:spPr bwMode="auto">
          <a:xfrm>
            <a:off x="785786" y="5072074"/>
            <a:ext cx="4133850" cy="69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 l="72581" t="57204" r="22235" b="11016"/>
          <a:stretch>
            <a:fillRect/>
          </a:stretch>
        </p:blipFill>
        <p:spPr bwMode="auto">
          <a:xfrm>
            <a:off x="928662" y="4643446"/>
            <a:ext cx="285752" cy="47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52" y="4733936"/>
            <a:ext cx="12763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sp>
        <p:nvSpPr>
          <p:cNvPr id="10" name="TextBox 5"/>
          <p:cNvSpPr txBox="1"/>
          <p:nvPr/>
        </p:nvSpPr>
        <p:spPr>
          <a:xfrm>
            <a:off x="500034" y="2214554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/>
              <a:t> </a:t>
            </a:r>
            <a:r>
              <a:rPr lang="pt-BR" sz="2000" dirty="0" err="1"/>
              <a:t>Boucle</a:t>
            </a:r>
            <a:r>
              <a:rPr lang="pt-BR" sz="2000" dirty="0"/>
              <a:t> interne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571472" y="2671700"/>
            <a:ext cx="17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Schéma</a:t>
            </a:r>
            <a:r>
              <a:rPr lang="pt-BR" sz="2000" dirty="0"/>
              <a:t> </a:t>
            </a:r>
            <a:r>
              <a:rPr lang="pt-BR" sz="2000" dirty="0" err="1"/>
              <a:t>bloc</a:t>
            </a:r>
            <a:r>
              <a:rPr lang="pt-BR" sz="2000" dirty="0"/>
              <a:t>: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3176606"/>
            <a:ext cx="850109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857496"/>
            <a:ext cx="8358246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sp>
        <p:nvSpPr>
          <p:cNvPr id="10" name="TextBox 5"/>
          <p:cNvSpPr txBox="1"/>
          <p:nvPr/>
        </p:nvSpPr>
        <p:spPr>
          <a:xfrm>
            <a:off x="500034" y="2214554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/>
              <a:t> </a:t>
            </a:r>
            <a:r>
              <a:rPr lang="pt-BR" sz="2000" dirty="0" err="1"/>
              <a:t>Boucle</a:t>
            </a:r>
            <a:r>
              <a:rPr lang="pt-BR" sz="2000" dirty="0"/>
              <a:t> externe :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500298" y="2214554"/>
            <a:ext cx="5000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On</a:t>
            </a:r>
            <a:r>
              <a:rPr lang="pt-BR" sz="2000" dirty="0"/>
              <a:t> </a:t>
            </a:r>
            <a:r>
              <a:rPr lang="pt-BR" sz="2000" dirty="0" err="1"/>
              <a:t>suppose</a:t>
            </a:r>
            <a:r>
              <a:rPr lang="pt-BR" sz="2000" dirty="0"/>
              <a:t> que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boucle</a:t>
            </a:r>
            <a:r>
              <a:rPr lang="pt-BR" sz="2000" dirty="0"/>
              <a:t> interne </a:t>
            </a:r>
            <a:r>
              <a:rPr lang="pt-BR" sz="2000" dirty="0" err="1"/>
              <a:t>est</a:t>
            </a:r>
            <a:r>
              <a:rPr lang="pt-BR" sz="2000" dirty="0"/>
              <a:t> </a:t>
            </a:r>
            <a:r>
              <a:rPr lang="pt-BR" sz="2000" dirty="0" err="1"/>
              <a:t>parfaite</a:t>
            </a:r>
            <a:r>
              <a:rPr lang="pt-BR" sz="2000" dirty="0"/>
              <a:t>. </a:t>
            </a:r>
          </a:p>
        </p:txBody>
      </p:sp>
      <p:sp>
        <p:nvSpPr>
          <p:cNvPr id="15" name="TextBox 5"/>
          <p:cNvSpPr txBox="1"/>
          <p:nvPr/>
        </p:nvSpPr>
        <p:spPr>
          <a:xfrm>
            <a:off x="571472" y="2643182"/>
            <a:ext cx="17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Schéma</a:t>
            </a:r>
            <a:r>
              <a:rPr lang="pt-BR" sz="2000" dirty="0"/>
              <a:t> </a:t>
            </a:r>
            <a:r>
              <a:rPr lang="pt-BR" sz="2000" dirty="0" err="1"/>
              <a:t>bloc</a:t>
            </a:r>
            <a:r>
              <a:rPr lang="pt-BR" sz="2000" dirty="0"/>
              <a:t>:</a:t>
            </a:r>
          </a:p>
        </p:txBody>
      </p:sp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5572140"/>
            <a:ext cx="26003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 cstate="print"/>
          <a:srcRect l="21612" t="-2702" r="67399"/>
          <a:stretch>
            <a:fillRect/>
          </a:stretch>
        </p:blipFill>
        <p:spPr bwMode="auto">
          <a:xfrm>
            <a:off x="3500430" y="5572140"/>
            <a:ext cx="285752" cy="36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4744" y="5572140"/>
            <a:ext cx="14287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0100" y="6000768"/>
            <a:ext cx="14573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29321" y="5610242"/>
            <a:ext cx="17430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5"/>
          <p:cNvSpPr txBox="1"/>
          <p:nvPr/>
        </p:nvSpPr>
        <p:spPr>
          <a:xfrm>
            <a:off x="5295904" y="5529220"/>
            <a:ext cx="561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et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2285992"/>
            <a:ext cx="7786742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143116"/>
            <a:ext cx="8358246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2. </a:t>
            </a:r>
            <a:r>
              <a:rPr lang="pt-BR" dirty="0" err="1"/>
              <a:t>Objectifs</a:t>
            </a:r>
            <a:endParaRPr lang="pt-BR" dirty="0"/>
          </a:p>
        </p:txBody>
      </p:sp>
      <p:pic>
        <p:nvPicPr>
          <p:cNvPr id="1028" name="Picture 4" descr="Resultado de imagem para kuka youb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51920" y="1499634"/>
            <a:ext cx="3744416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tick tack to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824"/>
            <a:ext cx="4230613" cy="4218894"/>
          </a:xfrm>
          <a:prstGeom prst="rect">
            <a:avLst/>
          </a:prstGeom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633566" y="5317532"/>
            <a:ext cx="81115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/>
              <a:t>La </a:t>
            </a:r>
            <a:r>
              <a:rPr lang="pt-BR" sz="2600" dirty="0" err="1"/>
              <a:t>validation</a:t>
            </a:r>
            <a:r>
              <a:rPr lang="pt-BR" sz="2600" dirty="0"/>
              <a:t> </a:t>
            </a:r>
            <a:r>
              <a:rPr lang="pt-BR" sz="2600" dirty="0" err="1"/>
              <a:t>du</a:t>
            </a:r>
            <a:r>
              <a:rPr lang="pt-BR" sz="2600" dirty="0"/>
              <a:t> </a:t>
            </a:r>
            <a:r>
              <a:rPr lang="pt-BR" sz="2600" dirty="0" err="1"/>
              <a:t>projet</a:t>
            </a:r>
            <a:r>
              <a:rPr lang="pt-BR" sz="2600" dirty="0"/>
              <a:t> consiste </a:t>
            </a:r>
            <a:r>
              <a:rPr lang="pt-BR" sz="2600" dirty="0" err="1"/>
              <a:t>en</a:t>
            </a:r>
            <a:r>
              <a:rPr lang="pt-BR" sz="2600" dirty="0"/>
              <a:t> </a:t>
            </a:r>
            <a:r>
              <a:rPr lang="pt-BR" sz="2600" dirty="0" err="1"/>
              <a:t>jouer</a:t>
            </a:r>
            <a:r>
              <a:rPr lang="pt-BR" sz="2600" dirty="0"/>
              <a:t> </a:t>
            </a:r>
            <a:r>
              <a:rPr lang="pt-BR" sz="2600" dirty="0" err="1"/>
              <a:t>le</a:t>
            </a:r>
            <a:r>
              <a:rPr lang="pt-BR" sz="2600" dirty="0"/>
              <a:t> </a:t>
            </a:r>
            <a:r>
              <a:rPr lang="pt-BR" sz="2600" dirty="0" err="1"/>
              <a:t>jeu</a:t>
            </a:r>
            <a:r>
              <a:rPr lang="pt-BR" sz="2600" dirty="0"/>
              <a:t> </a:t>
            </a:r>
            <a:r>
              <a:rPr lang="pt-BR" sz="2600" dirty="0" err="1"/>
              <a:t>du</a:t>
            </a:r>
            <a:r>
              <a:rPr lang="pt-BR" sz="2600" dirty="0"/>
              <a:t> </a:t>
            </a:r>
            <a:r>
              <a:rPr lang="pt-BR" sz="2600" dirty="0" err="1"/>
              <a:t>morpion</a:t>
            </a:r>
            <a:r>
              <a:rPr lang="pt-BR" sz="2600" dirty="0"/>
              <a:t> </a:t>
            </a:r>
          </a:p>
          <a:p>
            <a:r>
              <a:rPr lang="pt-BR" sz="2600" dirty="0" err="1"/>
              <a:t>dans</a:t>
            </a:r>
            <a:r>
              <a:rPr lang="pt-BR" sz="2600" dirty="0"/>
              <a:t> </a:t>
            </a:r>
            <a:r>
              <a:rPr lang="pt-BR" sz="2600" dirty="0" err="1"/>
              <a:t>un</a:t>
            </a:r>
            <a:r>
              <a:rPr lang="pt-BR" sz="2600" dirty="0"/>
              <a:t> tableau</a:t>
            </a:r>
          </a:p>
        </p:txBody>
      </p:sp>
    </p:spTree>
    <p:extLst>
      <p:ext uri="{BB962C8B-B14F-4D97-AF65-F5344CB8AC3E}">
        <p14:creationId xmlns:p14="http://schemas.microsoft.com/office/powerpoint/2010/main" val="218671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143116"/>
            <a:ext cx="8286808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 l="6364" t="7647"/>
          <a:stretch>
            <a:fillRect/>
          </a:stretch>
        </p:blipFill>
        <p:spPr bwMode="auto">
          <a:xfrm>
            <a:off x="571472" y="2285992"/>
            <a:ext cx="7786742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143116"/>
            <a:ext cx="8286808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Cascade</a:t>
            </a:r>
            <a:endParaRPr lang="pt-BR" sz="20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071678"/>
            <a:ext cx="842968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2" y="1857364"/>
            <a:ext cx="3390900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5"/>
          <p:cNvSpPr txBox="1"/>
          <p:nvPr/>
        </p:nvSpPr>
        <p:spPr>
          <a:xfrm>
            <a:off x="571472" y="2786058"/>
            <a:ext cx="4000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MDI: </a:t>
            </a:r>
            <a:r>
              <a:rPr lang="pt-BR" sz="2000" dirty="0" err="1"/>
              <a:t>basée</a:t>
            </a:r>
            <a:r>
              <a:rPr lang="pt-BR" sz="2000" dirty="0"/>
              <a:t> </a:t>
            </a:r>
            <a:r>
              <a:rPr lang="pt-BR" sz="2000" dirty="0" err="1"/>
              <a:t>sur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structure</a:t>
            </a:r>
            <a:r>
              <a:rPr lang="pt-BR" sz="2000" dirty="0"/>
              <a:t> </a:t>
            </a:r>
            <a:r>
              <a:rPr lang="pt-BR" sz="2000" dirty="0" err="1"/>
              <a:t>physique</a:t>
            </a:r>
            <a:r>
              <a:rPr lang="pt-BR" sz="2000" dirty="0"/>
              <a:t> </a:t>
            </a:r>
            <a:r>
              <a:rPr lang="pt-BR" sz="2000" dirty="0" err="1"/>
              <a:t>du</a:t>
            </a:r>
            <a:r>
              <a:rPr lang="pt-BR" sz="2000" dirty="0"/>
              <a:t> </a:t>
            </a:r>
            <a:r>
              <a:rPr lang="pt-BR" sz="2000" dirty="0" err="1"/>
              <a:t>robot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025671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681" t="9554" b="4458"/>
          <a:stretch>
            <a:fillRect/>
          </a:stretch>
        </p:blipFill>
        <p:spPr bwMode="auto">
          <a:xfrm>
            <a:off x="214282" y="3792164"/>
            <a:ext cx="8639162" cy="106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5"/>
          <p:cNvSpPr txBox="1"/>
          <p:nvPr/>
        </p:nvSpPr>
        <p:spPr>
          <a:xfrm>
            <a:off x="428596" y="2357430"/>
            <a:ext cx="4000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Première </a:t>
            </a:r>
            <a:r>
              <a:rPr lang="pt-BR" sz="2000" dirty="0" err="1"/>
              <a:t>étape</a:t>
            </a:r>
            <a:r>
              <a:rPr lang="pt-BR" sz="2000" dirty="0"/>
              <a:t>: </a:t>
            </a:r>
            <a:r>
              <a:rPr lang="pt-BR" sz="2000" dirty="0" err="1"/>
              <a:t>rélation</a:t>
            </a:r>
            <a:r>
              <a:rPr lang="pt-BR" sz="2000" dirty="0"/>
              <a:t> </a:t>
            </a:r>
            <a:r>
              <a:rPr lang="pt-BR" sz="2000" dirty="0" err="1"/>
              <a:t>matricielle</a:t>
            </a:r>
            <a:endParaRPr lang="pt-BR" sz="2000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290" y="2928934"/>
            <a:ext cx="4562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Elipse 7"/>
          <p:cNvSpPr/>
          <p:nvPr/>
        </p:nvSpPr>
        <p:spPr>
          <a:xfrm>
            <a:off x="4572000" y="4071942"/>
            <a:ext cx="1928826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7000892" y="4071942"/>
            <a:ext cx="714380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7786710" y="3714752"/>
            <a:ext cx="642942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/>
          <p:cNvCxnSpPr>
            <a:stCxn id="8" idx="4"/>
          </p:cNvCxnSpPr>
          <p:nvPr/>
        </p:nvCxnSpPr>
        <p:spPr>
          <a:xfrm rot="16200000" flipH="1">
            <a:off x="5161363" y="4732743"/>
            <a:ext cx="785818" cy="357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rot="16200000" flipH="1">
            <a:off x="6679422" y="5036355"/>
            <a:ext cx="1428761" cy="71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rot="16200000" flipH="1">
            <a:off x="7858149" y="4929198"/>
            <a:ext cx="57150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 cstate="print"/>
          <a:srcRect l="89622" t="3580" r="944" b="89260"/>
          <a:stretch>
            <a:fillRect/>
          </a:stretch>
        </p:blipFill>
        <p:spPr bwMode="auto">
          <a:xfrm>
            <a:off x="5500694" y="5143512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 cstate="print"/>
          <a:srcRect l="13836" t="40931" r="76730" b="50119"/>
          <a:stretch>
            <a:fillRect/>
          </a:stretch>
        </p:blipFill>
        <p:spPr bwMode="auto">
          <a:xfrm>
            <a:off x="7286644" y="5857892"/>
            <a:ext cx="28575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 l="32389" t="81862" r="20441" b="9188"/>
          <a:stretch>
            <a:fillRect/>
          </a:stretch>
        </p:blipFill>
        <p:spPr bwMode="auto">
          <a:xfrm>
            <a:off x="7500958" y="5286388"/>
            <a:ext cx="142876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4" name="TextBox 5"/>
          <p:cNvSpPr txBox="1"/>
          <p:nvPr/>
        </p:nvSpPr>
        <p:spPr>
          <a:xfrm>
            <a:off x="428596" y="2357430"/>
            <a:ext cx="7572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Deuxième</a:t>
            </a:r>
            <a:r>
              <a:rPr lang="pt-BR" sz="2000" dirty="0"/>
              <a:t> </a:t>
            </a:r>
            <a:r>
              <a:rPr lang="pt-BR" sz="2000" dirty="0" err="1"/>
              <a:t>étape</a:t>
            </a:r>
            <a:r>
              <a:rPr lang="pt-BR" sz="2000" dirty="0"/>
              <a:t>: </a:t>
            </a:r>
            <a:r>
              <a:rPr lang="pt-BR" sz="2000" dirty="0" err="1"/>
              <a:t>rélation</a:t>
            </a:r>
            <a:r>
              <a:rPr lang="pt-BR" sz="2000" dirty="0"/>
              <a:t> </a:t>
            </a:r>
            <a:r>
              <a:rPr lang="pt-BR" sz="2000" dirty="0" err="1"/>
              <a:t>géometrique</a:t>
            </a:r>
            <a:r>
              <a:rPr lang="pt-BR" sz="2000" dirty="0"/>
              <a:t> (</a:t>
            </a:r>
            <a:r>
              <a:rPr lang="pt-BR" sz="2000" dirty="0" err="1"/>
              <a:t>dans</a:t>
            </a:r>
            <a:r>
              <a:rPr lang="pt-BR" sz="2000" dirty="0"/>
              <a:t> </a:t>
            </a:r>
            <a:r>
              <a:rPr lang="pt-BR" sz="2000" dirty="0" err="1"/>
              <a:t>le</a:t>
            </a:r>
            <a:r>
              <a:rPr lang="pt-BR" sz="2000" dirty="0"/>
              <a:t> </a:t>
            </a:r>
            <a:r>
              <a:rPr lang="pt-BR" sz="2000" dirty="0" err="1"/>
              <a:t>niveau</a:t>
            </a:r>
            <a:r>
              <a:rPr lang="pt-BR" sz="2000" dirty="0"/>
              <a:t> de </a:t>
            </a:r>
            <a:r>
              <a:rPr lang="pt-BR" sz="2000" dirty="0" err="1"/>
              <a:t>l’axe</a:t>
            </a:r>
            <a:r>
              <a:rPr lang="pt-BR" sz="2000" dirty="0"/>
              <a:t> 2)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/>
          <a:srcRect l="53616" t="81862" r="36950" b="9188"/>
          <a:stretch>
            <a:fillRect/>
          </a:stretch>
        </p:blipFill>
        <p:spPr bwMode="auto">
          <a:xfrm>
            <a:off x="6500826" y="4500570"/>
            <a:ext cx="28575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Conector de seta reta 17"/>
          <p:cNvCxnSpPr/>
          <p:nvPr/>
        </p:nvCxnSpPr>
        <p:spPr>
          <a:xfrm flipV="1">
            <a:off x="5929324" y="4214819"/>
            <a:ext cx="428627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/>
          <a:srcRect l="32389" t="81862" r="55819" b="9188"/>
          <a:stretch>
            <a:fillRect/>
          </a:stretch>
        </p:blipFill>
        <p:spPr bwMode="auto">
          <a:xfrm>
            <a:off x="6357950" y="4071942"/>
            <a:ext cx="35719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 t="1873" r="242"/>
          <a:stretch>
            <a:fillRect/>
          </a:stretch>
        </p:blipFill>
        <p:spPr bwMode="auto">
          <a:xfrm>
            <a:off x="714348" y="2857496"/>
            <a:ext cx="5214974" cy="3743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1" name="Conector de seta reta 20"/>
          <p:cNvCxnSpPr/>
          <p:nvPr/>
        </p:nvCxnSpPr>
        <p:spPr>
          <a:xfrm flipV="1">
            <a:off x="5929323" y="4643445"/>
            <a:ext cx="428627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143116"/>
            <a:ext cx="8001056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214554"/>
            <a:ext cx="8001056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214554"/>
            <a:ext cx="8001056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2. </a:t>
            </a:r>
            <a:r>
              <a:rPr lang="pt-BR" dirty="0" err="1"/>
              <a:t>Objectifs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12648" y="2276872"/>
            <a:ext cx="712879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/>
              <a:t>. Systéme de commande</a:t>
            </a:r>
          </a:p>
          <a:p>
            <a:r>
              <a:rPr lang="pt-BR" sz="2600" dirty="0"/>
              <a:t>. </a:t>
            </a:r>
            <a:r>
              <a:rPr lang="pt-BR" sz="2600" dirty="0" err="1"/>
              <a:t>Gestion</a:t>
            </a:r>
            <a:r>
              <a:rPr lang="pt-BR" sz="2600" dirty="0"/>
              <a:t>  de </a:t>
            </a:r>
            <a:r>
              <a:rPr lang="pt-BR" sz="2600" dirty="0" err="1"/>
              <a:t>trajectoire</a:t>
            </a:r>
            <a:endParaRPr lang="pt-BR" sz="2600" dirty="0"/>
          </a:p>
          <a:p>
            <a:r>
              <a:rPr lang="pt-BR" sz="2600" dirty="0"/>
              <a:t>. Interface </a:t>
            </a:r>
            <a:r>
              <a:rPr lang="pt-BR" sz="2600" dirty="0" err="1"/>
              <a:t>Homme-Machine</a:t>
            </a:r>
            <a:endParaRPr lang="pt-BR" sz="2600" dirty="0"/>
          </a:p>
          <a:p>
            <a:r>
              <a:rPr lang="pt-BR" sz="2600" dirty="0"/>
              <a:t>. Implementation sur le robot (Simulation)</a:t>
            </a:r>
          </a:p>
        </p:txBody>
      </p:sp>
    </p:spTree>
    <p:extLst>
      <p:ext uri="{BB962C8B-B14F-4D97-AF65-F5344CB8AC3E}">
        <p14:creationId xmlns:p14="http://schemas.microsoft.com/office/powerpoint/2010/main" val="2114310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285992"/>
            <a:ext cx="8001056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214554"/>
            <a:ext cx="792961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214554"/>
            <a:ext cx="785818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2214554"/>
            <a:ext cx="3714776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143116"/>
            <a:ext cx="8072494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4.2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cartésienne</a:t>
            </a:r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71472" y="171448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Méthode</a:t>
            </a:r>
            <a:r>
              <a:rPr lang="pt-BR" sz="2000" b="1" dirty="0"/>
              <a:t> </a:t>
            </a:r>
            <a:r>
              <a:rPr lang="pt-BR" sz="2000" b="1" dirty="0" err="1"/>
              <a:t>du</a:t>
            </a:r>
            <a:r>
              <a:rPr lang="pt-BR" sz="2000" b="1" dirty="0"/>
              <a:t> MDI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143116"/>
            <a:ext cx="7929618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438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9572" y="1700808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Méthodologie</a:t>
            </a:r>
            <a:r>
              <a:rPr lang="pt-BR" sz="2000" dirty="0"/>
              <a:t>:  </a:t>
            </a:r>
            <a:r>
              <a:rPr lang="pt-BR" sz="2000" dirty="0" err="1"/>
              <a:t>développé</a:t>
            </a:r>
            <a:r>
              <a:rPr lang="pt-BR" sz="2000" dirty="0"/>
              <a:t> par </a:t>
            </a:r>
            <a:r>
              <a:rPr lang="pt-BR" sz="2000" dirty="0" err="1"/>
              <a:t>programmation</a:t>
            </a:r>
            <a:r>
              <a:rPr lang="pt-BR" sz="2000" dirty="0"/>
              <a:t> </a:t>
            </a:r>
            <a:r>
              <a:rPr lang="pt-BR" sz="2000" dirty="0" err="1"/>
              <a:t>en</a:t>
            </a:r>
            <a:r>
              <a:rPr lang="pt-BR" sz="2000" dirty="0"/>
              <a:t> MATLAB.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Déployé</a:t>
            </a:r>
            <a:r>
              <a:rPr lang="pt-BR" sz="2000" dirty="0"/>
              <a:t> de </a:t>
            </a:r>
            <a:r>
              <a:rPr lang="pt-BR" sz="2000" dirty="0" err="1"/>
              <a:t>manière</a:t>
            </a:r>
            <a:r>
              <a:rPr lang="pt-BR" sz="2000" dirty="0"/>
              <a:t> </a:t>
            </a:r>
            <a:r>
              <a:rPr lang="pt-BR" sz="2000" dirty="0" err="1"/>
              <a:t>modularisée</a:t>
            </a:r>
            <a:r>
              <a:rPr lang="pt-BR" sz="2000" dirty="0"/>
              <a:t>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00" y="2924944"/>
            <a:ext cx="3074768" cy="3074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85" y="2364060"/>
            <a:ext cx="24669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126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1700808"/>
            <a:ext cx="3214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Calendrier</a:t>
            </a:r>
            <a:r>
              <a:rPr lang="pt-BR" sz="2000" dirty="0"/>
              <a:t> de </a:t>
            </a:r>
            <a:r>
              <a:rPr lang="pt-BR" sz="2000" dirty="0" err="1"/>
              <a:t>réalisation</a:t>
            </a:r>
            <a:r>
              <a:rPr lang="pt-BR" sz="2000" dirty="0"/>
              <a:t> :</a:t>
            </a: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97" y="2492896"/>
            <a:ext cx="8435606" cy="268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1575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4" y="2044878"/>
            <a:ext cx="8665353" cy="4624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1556792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 = </a:t>
            </a:r>
            <a:r>
              <a:rPr lang="pt-BR" sz="2000" dirty="0" err="1"/>
              <a:t>creation_IHM</a:t>
            </a:r>
            <a:r>
              <a:rPr lang="pt-BR" sz="20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37872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204864"/>
            <a:ext cx="4752528" cy="3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02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3. </a:t>
            </a:r>
            <a:r>
              <a:rPr lang="pt-BR" dirty="0" err="1"/>
              <a:t>Division</a:t>
            </a:r>
            <a:r>
              <a:rPr lang="pt-BR" dirty="0"/>
              <a:t> </a:t>
            </a:r>
            <a:r>
              <a:rPr lang="pt-BR" dirty="0" err="1"/>
              <a:t>du</a:t>
            </a:r>
            <a:r>
              <a:rPr lang="pt-BR" dirty="0"/>
              <a:t> </a:t>
            </a:r>
            <a:r>
              <a:rPr lang="pt-BR" dirty="0" err="1"/>
              <a:t>Travail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564" y="1700808"/>
            <a:ext cx="4946873" cy="3497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552" y="5365665"/>
            <a:ext cx="48279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/>
              <a:t>Designation</a:t>
            </a:r>
            <a:r>
              <a:rPr lang="pt-BR" sz="2000" dirty="0"/>
              <a:t> de </a:t>
            </a:r>
            <a:r>
              <a:rPr lang="pt-BR" sz="2000" dirty="0" err="1"/>
              <a:t>tâches</a:t>
            </a:r>
            <a:r>
              <a:rPr lang="pt-BR" sz="2000" dirty="0"/>
              <a:t>: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Structure</a:t>
            </a:r>
            <a:r>
              <a:rPr lang="pt-BR" sz="2000" dirty="0"/>
              <a:t> A: Rafael </a:t>
            </a:r>
            <a:r>
              <a:rPr lang="pt-BR" sz="2000" dirty="0" err="1"/>
              <a:t>Accacio</a:t>
            </a:r>
            <a:r>
              <a:rPr lang="pt-BR" sz="2000" dirty="0"/>
              <a:t> et Rafael Eller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Structure</a:t>
            </a:r>
            <a:r>
              <a:rPr lang="pt-BR" sz="2000" dirty="0"/>
              <a:t> B: Tiago et Karoline</a:t>
            </a:r>
          </a:p>
        </p:txBody>
      </p:sp>
    </p:spTree>
    <p:extLst>
      <p:ext uri="{BB962C8B-B14F-4D97-AF65-F5344CB8AC3E}">
        <p14:creationId xmlns:p14="http://schemas.microsoft.com/office/powerpoint/2010/main" val="2569585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353" y="2052637"/>
            <a:ext cx="4601294" cy="420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13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808"/>
            <a:ext cx="9144000" cy="4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35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176"/>
            <a:ext cx="9144000" cy="49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13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1856953"/>
            <a:ext cx="66484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376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372" y="1735658"/>
            <a:ext cx="4039257" cy="22694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95" y="4308035"/>
            <a:ext cx="4013610" cy="221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6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 </a:t>
            </a:r>
            <a:r>
              <a:rPr lang="pt-BR" dirty="0" err="1"/>
              <a:t>Trajectoires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1CA84F-9C88-420E-91A0-568EB611B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05" y="2276872"/>
            <a:ext cx="5303486" cy="390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812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 </a:t>
            </a:r>
            <a:r>
              <a:rPr lang="pt-BR" dirty="0" err="1"/>
              <a:t>Trajectoires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 3" descr="C:\Users\Rafael\AppData\Local\Microsoft\Windows\INetCache\Content.Word\Untitled Diagram (1).png">
            <a:extLst>
              <a:ext uri="{FF2B5EF4-FFF2-40B4-BE49-F238E27FC236}">
                <a16:creationId xmlns:a16="http://schemas.microsoft.com/office/drawing/2014/main" id="{C9E3A146-42B4-44A6-8F3A-F475CCC25B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85" y="2996952"/>
            <a:ext cx="7993725" cy="2063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1980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 </a:t>
            </a:r>
            <a:r>
              <a:rPr lang="pt-BR" dirty="0" err="1"/>
              <a:t>Trajectoires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pt-BR" dirty="0"/>
              </a:p>
              <a:p>
                <a:pPr algn="ctr"/>
                <a:r>
                  <a:rPr lang="pt-BR" dirty="0"/>
                  <a:t>Espace</a:t>
                </a:r>
              </a:p>
              <a:p>
                <a:pPr lvl="1" algn="ctr"/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dirty="0"/>
                  <a:t>, 	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pt-BR" dirty="0"/>
              </a:p>
              <a:p>
                <a:pPr marL="0" indent="0" algn="ctr">
                  <a:buNone/>
                </a:pPr>
                <a:endParaRPr lang="pt-BR" dirty="0"/>
              </a:p>
              <a:p>
                <a:pPr algn="ctr"/>
                <a:r>
                  <a:rPr lang="pt-BR" dirty="0"/>
                  <a:t>Temps</a:t>
                </a:r>
              </a:p>
              <a:p>
                <a:pPr lvl="1" algn="ctr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𝑃𝑜𝑙𝑖𝑛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ô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 	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𝑡𝑓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140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 </a:t>
            </a:r>
            <a:r>
              <a:rPr lang="pt-BR" dirty="0" err="1"/>
              <a:t>Trajectoires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pt-BR" dirty="0"/>
              </a:p>
              <a:p>
                <a:r>
                  <a:rPr lang="pt-BR" dirty="0"/>
                  <a:t>Continuité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̈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pt-BR" b="0" dirty="0"/>
              </a:p>
              <a:p>
                <a:r>
                  <a:rPr lang="pt-BR" dirty="0"/>
                  <a:t>Vitesses et </a:t>
                </a:r>
                <a:r>
                  <a:rPr lang="fr-FR" dirty="0"/>
                  <a:t>accélérations nulles au début du mouvement.</a:t>
                </a:r>
              </a:p>
              <a:p>
                <a:endParaRPr lang="pt-BR" dirty="0"/>
              </a:p>
              <a:p>
                <a:pPr marL="0" indent="0" algn="ctr">
                  <a:buNone/>
                </a:pP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=10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𝑡𝑓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 −15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𝑡𝑓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+6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𝑡𝑓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pt-BR" dirty="0"/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7956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 </a:t>
            </a:r>
            <a:r>
              <a:rPr lang="pt-BR" dirty="0" err="1"/>
              <a:t>Trajectoires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42D5B13-2163-4653-9465-0A5D9180C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463" y="1556792"/>
            <a:ext cx="7026937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26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4. Commande du robot</a:t>
            </a:r>
          </a:p>
        </p:txBody>
      </p:sp>
      <p:graphicFrame>
        <p:nvGraphicFramePr>
          <p:cNvPr id="10" name="Tabela 9"/>
          <p:cNvGraphicFramePr>
            <a:graphicFrameLocks noGrp="1"/>
          </p:cNvGraphicFramePr>
          <p:nvPr/>
        </p:nvGraphicFramePr>
        <p:xfrm>
          <a:off x="1616959" y="2643182"/>
          <a:ext cx="5910083" cy="3869647"/>
        </p:xfrm>
        <a:graphic>
          <a:graphicData uri="http://schemas.openxmlformats.org/drawingml/2006/table">
            <a:tbl>
              <a:tblPr/>
              <a:tblGrid>
                <a:gridCol w="1428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1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88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Identificateur d'activité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Description de l'activité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Étude: modélisation systèmes robotiques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Compréhension modèle Matlab du robot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0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Étude: commande espace des articulations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D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Éxecution: commande espace des articulations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Étude: commande espace  opérationnel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Éxecution: commande espace opérationnel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Optimisation des lois de commande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Intégration avec générateur des trajectoires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1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1.B.9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5D0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Intégration avec le robot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42844" y="1895765"/>
            <a:ext cx="871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Générer les lois de commande angulaire et cartésienne pour le robot.</a:t>
            </a:r>
          </a:p>
        </p:txBody>
      </p:sp>
    </p:spTree>
    <p:extLst>
      <p:ext uri="{BB962C8B-B14F-4D97-AF65-F5344CB8AC3E}">
        <p14:creationId xmlns:p14="http://schemas.microsoft.com/office/powerpoint/2010/main" val="240793556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5.1 </a:t>
            </a:r>
            <a:r>
              <a:rPr lang="pt-BR" dirty="0" err="1"/>
              <a:t>Trajectoires</a:t>
            </a:r>
            <a:r>
              <a:rPr lang="pt-BR" dirty="0"/>
              <a:t> – Cas Linéaire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612648" y="1600200"/>
                <a:ext cx="8153400" cy="4495800"/>
              </a:xfrm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8" y="1600200"/>
                <a:ext cx="8153400" cy="44958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A4C3A1AD-2BD6-4238-B13B-29126F99A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547734"/>
            <a:ext cx="5303486" cy="390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739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5.2 Trajectoires – Cas Circulaire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br>
                  <a:rPr lang="fr-FR" dirty="0"/>
                </a:b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82BBBBD9-93FA-4B57-92A3-E7537B347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95" y="2697312"/>
            <a:ext cx="5132505" cy="377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82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5.3 Trajectoires – Cas arc de Cercle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contenu 7">
                <a:extLst>
                  <a:ext uri="{FF2B5EF4-FFF2-40B4-BE49-F238E27FC236}">
                    <a16:creationId xmlns:a16="http://schemas.microsoft.com/office/drawing/2014/main" id="{719A82E0-25B0-4139-A9CC-516D30798491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br>
                  <a:rPr lang="fr-FR" dirty="0"/>
                </a:br>
                <a:endParaRPr lang="fr-F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Espace réservé du contenu 7">
                <a:extLst>
                  <a:ext uri="{FF2B5EF4-FFF2-40B4-BE49-F238E27FC236}">
                    <a16:creationId xmlns:a16="http://schemas.microsoft.com/office/drawing/2014/main" id="{719A82E0-25B0-4139-A9CC-516D30798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CCF1B484-8F94-4856-ACB0-89EE9815D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73" y="2852936"/>
            <a:ext cx="4997549" cy="368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922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6. Simulation Robot</a:t>
            </a:r>
            <a:endParaRPr lang="fr-FR" dirty="0"/>
          </a:p>
        </p:txBody>
      </p:sp>
      <p:pic>
        <p:nvPicPr>
          <p:cNvPr id="5" name="Picture 4" descr="Resultado de imagem para kuka youb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21581" y="3362077"/>
            <a:ext cx="2869070" cy="278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Resultado de imagem para ros">
            <a:extLst>
              <a:ext uri="{FF2B5EF4-FFF2-40B4-BE49-F238E27FC236}">
                <a16:creationId xmlns:a16="http://schemas.microsoft.com/office/drawing/2014/main" id="{313A5AC5-5B13-4822-8496-27F358960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53" y="1628800"/>
            <a:ext cx="3775108" cy="202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Resultado de imagem para ros gazebo">
            <a:extLst>
              <a:ext uri="{FF2B5EF4-FFF2-40B4-BE49-F238E27FC236}">
                <a16:creationId xmlns:a16="http://schemas.microsoft.com/office/drawing/2014/main" id="{8F736417-75AD-467D-B2BE-8AAF008B6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772816"/>
            <a:ext cx="23336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MATLAB logo">
            <a:extLst>
              <a:ext uri="{FF2B5EF4-FFF2-40B4-BE49-F238E27FC236}">
                <a16:creationId xmlns:a16="http://schemas.microsoft.com/office/drawing/2014/main" id="{FD30B5E9-F0E6-433B-A136-B582EB64D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63" y="4679559"/>
            <a:ext cx="4209488" cy="159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1999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6. Simulation Robot</a:t>
            </a:r>
            <a:endParaRPr lang="fr-FR" dirty="0"/>
          </a:p>
        </p:txBody>
      </p:sp>
      <p:pic>
        <p:nvPicPr>
          <p:cNvPr id="4" name="Picture 2" descr="Resultado de imagem para ros">
            <a:extLst>
              <a:ext uri="{FF2B5EF4-FFF2-40B4-BE49-F238E27FC236}">
                <a16:creationId xmlns:a16="http://schemas.microsoft.com/office/drawing/2014/main" id="{98BF6C39-E968-4C9F-B7D9-672358716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519936"/>
            <a:ext cx="21464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id="{FAF8038D-7C6D-45A0-8B03-9CFBE672A2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r>
              <a:rPr lang="fr-FR" dirty="0"/>
              <a:t>Système d’exploitation pour les robots</a:t>
            </a:r>
          </a:p>
          <a:p>
            <a:r>
              <a:rPr lang="fr-FR" dirty="0"/>
              <a:t>Abstraction de Hardware</a:t>
            </a:r>
          </a:p>
          <a:p>
            <a:r>
              <a:rPr lang="fr-FR" dirty="0"/>
              <a:t>Contrôle de Périphérique à bas niveau</a:t>
            </a:r>
          </a:p>
          <a:p>
            <a:r>
              <a:rPr lang="fr-FR" dirty="0"/>
              <a:t>Fonctions générales</a:t>
            </a:r>
          </a:p>
          <a:p>
            <a:r>
              <a:rPr lang="fr-FR" dirty="0"/>
              <a:t>Management de packages</a:t>
            </a:r>
            <a:br>
              <a:rPr lang="fr-FR" dirty="0"/>
            </a:br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5434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6. Simulation Robot</a:t>
            </a:r>
            <a:endParaRPr lang="fr-FR" dirty="0"/>
          </a:p>
        </p:txBody>
      </p:sp>
      <p:pic>
        <p:nvPicPr>
          <p:cNvPr id="4" name="Picture 2" descr="Resultado de imagem para ros">
            <a:extLst>
              <a:ext uri="{FF2B5EF4-FFF2-40B4-BE49-F238E27FC236}">
                <a16:creationId xmlns:a16="http://schemas.microsoft.com/office/drawing/2014/main" id="{98BF6C39-E968-4C9F-B7D9-672358716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519936"/>
            <a:ext cx="21464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id="{FAF8038D-7C6D-45A0-8B03-9CFBE672A2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endParaRPr lang="en-US" dirty="0"/>
          </a:p>
        </p:txBody>
      </p:sp>
      <p:pic>
        <p:nvPicPr>
          <p:cNvPr id="28674" name="Picture 2" descr="Schema of basic concepts of ROS">
            <a:extLst>
              <a:ext uri="{FF2B5EF4-FFF2-40B4-BE49-F238E27FC236}">
                <a16:creationId xmlns:a16="http://schemas.microsoft.com/office/drawing/2014/main" id="{2609DAD2-EDAC-4C24-B298-5B956C043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289" y="2060848"/>
            <a:ext cx="5692117" cy="313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788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6. Simulation Robot</a:t>
            </a:r>
            <a:endParaRPr lang="fr-FR" dirty="0"/>
          </a:p>
        </p:txBody>
      </p:sp>
      <p:pic>
        <p:nvPicPr>
          <p:cNvPr id="4" name="Picture 2" descr="Resultado de imagem para ros">
            <a:extLst>
              <a:ext uri="{FF2B5EF4-FFF2-40B4-BE49-F238E27FC236}">
                <a16:creationId xmlns:a16="http://schemas.microsoft.com/office/drawing/2014/main" id="{98BF6C39-E968-4C9F-B7D9-672358716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519936"/>
            <a:ext cx="21464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id="{FAF8038D-7C6D-45A0-8B03-9CFBE672A2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endParaRPr lang="en-US" dirty="0"/>
          </a:p>
        </p:txBody>
      </p:sp>
      <p:pic>
        <p:nvPicPr>
          <p:cNvPr id="31746" name="Picture 2" descr="Resultado de imagem para ros matlab node">
            <a:extLst>
              <a:ext uri="{FF2B5EF4-FFF2-40B4-BE49-F238E27FC236}">
                <a16:creationId xmlns:a16="http://schemas.microsoft.com/office/drawing/2014/main" id="{BD6D11A3-2983-4B77-B856-97123CFB8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0" y="2162572"/>
            <a:ext cx="809625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0341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6. Simulation Robot</a:t>
            </a:r>
            <a:endParaRPr lang="fr-FR" dirty="0"/>
          </a:p>
        </p:txBody>
      </p:sp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id="{FAF8038D-7C6D-45A0-8B03-9CFBE672A2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r>
              <a:rPr lang="fr-FR" dirty="0"/>
              <a:t>Package de simulation du ROS</a:t>
            </a:r>
          </a:p>
          <a:p>
            <a:r>
              <a:rPr lang="fr-FR" dirty="0"/>
              <a:t>Utilise modèles 3D du Robot</a:t>
            </a:r>
          </a:p>
          <a:p>
            <a:r>
              <a:rPr lang="fr-FR" dirty="0"/>
              <a:t>Simule l’</a:t>
            </a:r>
            <a:r>
              <a:rPr lang="fr-FR" dirty="0" err="1"/>
              <a:t>environmment</a:t>
            </a:r>
            <a:r>
              <a:rPr lang="fr-FR" dirty="0"/>
              <a:t> physique du Robot</a:t>
            </a:r>
            <a:br>
              <a:rPr lang="fr-FR" dirty="0"/>
            </a:br>
            <a:endParaRPr lang="fr-FR" dirty="0"/>
          </a:p>
          <a:p>
            <a:endParaRPr lang="en-US" dirty="0"/>
          </a:p>
        </p:txBody>
      </p:sp>
      <p:pic>
        <p:nvPicPr>
          <p:cNvPr id="5" name="Picture 4" descr="Resultado de imagem para ros gazebo">
            <a:extLst>
              <a:ext uri="{FF2B5EF4-FFF2-40B4-BE49-F238E27FC236}">
                <a16:creationId xmlns:a16="http://schemas.microsoft.com/office/drawing/2014/main" id="{2461BF83-A5AB-440A-8D95-E699B2DEF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4380986"/>
            <a:ext cx="1463446" cy="210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1385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6. Simulation Robot</a:t>
            </a:r>
            <a:endParaRPr lang="fr-FR" dirty="0"/>
          </a:p>
        </p:txBody>
      </p:sp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id="{FAF8038D-7C6D-45A0-8B03-9CFBE672A2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endParaRPr lang="en-US" dirty="0"/>
          </a:p>
        </p:txBody>
      </p:sp>
      <p:pic>
        <p:nvPicPr>
          <p:cNvPr id="5" name="Picture 4" descr="Resultado de imagem para ros gazebo">
            <a:extLst>
              <a:ext uri="{FF2B5EF4-FFF2-40B4-BE49-F238E27FC236}">
                <a16:creationId xmlns:a16="http://schemas.microsoft.com/office/drawing/2014/main" id="{2461BF83-A5AB-440A-8D95-E699B2DEF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4380986"/>
            <a:ext cx="1463446" cy="210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40683C0-5AD4-4228-B98B-B43EFE28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564250"/>
            <a:ext cx="5673940" cy="471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483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6. Simulation Robot</a:t>
            </a:r>
            <a:endParaRPr lang="fr-FR" dirty="0"/>
          </a:p>
        </p:txBody>
      </p:sp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id="{FAF8038D-7C6D-45A0-8B03-9CFBE672A2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r>
              <a:rPr lang="fr-FR" dirty="0" err="1"/>
              <a:t>Robotics</a:t>
            </a:r>
            <a:r>
              <a:rPr lang="fr-FR" dirty="0"/>
              <a:t> System Toolbox</a:t>
            </a:r>
          </a:p>
          <a:p>
            <a:r>
              <a:rPr lang="fr-FR" dirty="0"/>
              <a:t>Crée un nœud MATLAB dans le réseau ROS du Robot</a:t>
            </a:r>
          </a:p>
          <a:p>
            <a:r>
              <a:rPr lang="fr-FR" dirty="0"/>
              <a:t> Permet la souscription et publication dans le nœud du Gazebo </a:t>
            </a:r>
            <a:br>
              <a:rPr lang="fr-FR" dirty="0"/>
            </a:br>
            <a:endParaRPr lang="fr-FR" dirty="0"/>
          </a:p>
          <a:p>
            <a:endParaRPr lang="en-US" dirty="0"/>
          </a:p>
        </p:txBody>
      </p:sp>
      <p:pic>
        <p:nvPicPr>
          <p:cNvPr id="7" name="Picture 6" descr="MATLAB logo">
            <a:extLst>
              <a:ext uri="{FF2B5EF4-FFF2-40B4-BE49-F238E27FC236}">
                <a16:creationId xmlns:a16="http://schemas.microsoft.com/office/drawing/2014/main" id="{4F3E6B85-D7BA-49C9-ADDB-344A70DAA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3257"/>
            <a:ext cx="3240360" cy="122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58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du</a:t>
            </a:r>
            <a:r>
              <a:rPr lang="pt-BR" dirty="0"/>
              <a:t> </a:t>
            </a:r>
            <a:r>
              <a:rPr lang="pt-BR" dirty="0" err="1"/>
              <a:t>robot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142848" y="2071678"/>
          <a:ext cx="8883196" cy="3857652"/>
        </p:xfrm>
        <a:graphic>
          <a:graphicData uri="http://schemas.openxmlformats.org/drawingml/2006/table">
            <a:tbl>
              <a:tblPr/>
              <a:tblGrid>
                <a:gridCol w="1214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6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99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4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492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995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995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119909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</a:tblGrid>
              <a:tr h="32147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Identificateur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d'</a:t>
                      </a:r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activité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Description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l'activité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Unités (1h30)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0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Calendrier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du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projet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Séquence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Séquence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47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Étude: modélisation systèmes robotiques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1.B.2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Compréhension modèle Matlab du robot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BF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0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Étude: commande espace des articulations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B0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B07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B0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B0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D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Éxecution: commande espace articulaire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D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D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Étude: commande espace  opérationnel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Éxecution: commande espace opérationnel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Optimisation des lois de commande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Intégration avec générateur des trajectoires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5D0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Intégration avec le robot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5D0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5D0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5D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7830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6. Simulation Robot</a:t>
            </a:r>
            <a:endParaRPr lang="fr-FR" dirty="0"/>
          </a:p>
        </p:txBody>
      </p:sp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id="{FAF8038D-7C6D-45A0-8B03-9CFBE672A2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endParaRPr lang="en-US" dirty="0"/>
          </a:p>
        </p:txBody>
      </p:sp>
      <p:pic>
        <p:nvPicPr>
          <p:cNvPr id="7" name="Picture 6" descr="MATLAB logo">
            <a:extLst>
              <a:ext uri="{FF2B5EF4-FFF2-40B4-BE49-F238E27FC236}">
                <a16:creationId xmlns:a16="http://schemas.microsoft.com/office/drawing/2014/main" id="{4F3E6B85-D7BA-49C9-ADDB-344A70DAA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3257"/>
            <a:ext cx="3240360" cy="122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D0C5CA-CE17-4A4A-84FF-E56EC0296593}"/>
              </a:ext>
            </a:extLst>
          </p:cNvPr>
          <p:cNvSpPr/>
          <p:nvPr/>
        </p:nvSpPr>
        <p:spPr>
          <a:xfrm>
            <a:off x="755576" y="1700792"/>
            <a:ext cx="79928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&gt;&gt; </a:t>
            </a:r>
            <a:r>
              <a:rPr lang="en-US" dirty="0" err="1"/>
              <a:t>rostopic</a:t>
            </a:r>
            <a:r>
              <a:rPr lang="en-US" dirty="0"/>
              <a:t> list</a:t>
            </a:r>
          </a:p>
          <a:p>
            <a:r>
              <a:rPr lang="en-US" dirty="0"/>
              <a:t>/arm_1/</a:t>
            </a:r>
            <a:r>
              <a:rPr lang="en-US" dirty="0" err="1"/>
              <a:t>arm_controller</a:t>
            </a:r>
            <a:r>
              <a:rPr lang="en-US" dirty="0"/>
              <a:t>/command                                                </a:t>
            </a:r>
          </a:p>
          <a:p>
            <a:r>
              <a:rPr lang="en-US" dirty="0"/>
              <a:t>/arm_1/</a:t>
            </a:r>
            <a:r>
              <a:rPr lang="en-US" dirty="0" err="1"/>
              <a:t>arm_controller</a:t>
            </a:r>
            <a:r>
              <a:rPr lang="en-US" dirty="0"/>
              <a:t>/</a:t>
            </a:r>
            <a:r>
              <a:rPr lang="en-US" dirty="0" err="1"/>
              <a:t>follow_joint_trajectory</a:t>
            </a:r>
            <a:r>
              <a:rPr lang="en-US" dirty="0"/>
              <a:t>/cancel                         </a:t>
            </a:r>
          </a:p>
          <a:p>
            <a:r>
              <a:rPr lang="en-US" dirty="0"/>
              <a:t>/arm_1/</a:t>
            </a:r>
            <a:r>
              <a:rPr lang="en-US" dirty="0" err="1"/>
              <a:t>arm_controller</a:t>
            </a:r>
            <a:r>
              <a:rPr lang="en-US" dirty="0"/>
              <a:t>/</a:t>
            </a:r>
            <a:r>
              <a:rPr lang="en-US" dirty="0" err="1"/>
              <a:t>follow_joint_trajectory</a:t>
            </a:r>
            <a:r>
              <a:rPr lang="en-US" dirty="0"/>
              <a:t>/feedback                       </a:t>
            </a:r>
          </a:p>
          <a:p>
            <a:r>
              <a:rPr lang="pt-BR" dirty="0"/>
              <a:t>.</a:t>
            </a:r>
          </a:p>
          <a:p>
            <a:r>
              <a:rPr lang="pt-BR" dirty="0"/>
              <a:t>.</a:t>
            </a:r>
          </a:p>
          <a:p>
            <a:r>
              <a:rPr lang="pt-BR" dirty="0"/>
              <a:t>.</a:t>
            </a:r>
            <a:endParaRPr lang="en-US" dirty="0"/>
          </a:p>
          <a:p>
            <a:r>
              <a:rPr lang="en-US" dirty="0"/>
              <a:t>/</a:t>
            </a:r>
            <a:r>
              <a:rPr lang="en-US" dirty="0" err="1"/>
              <a:t>joint_states</a:t>
            </a:r>
            <a:r>
              <a:rPr lang="en-US" dirty="0"/>
              <a:t>                                                                </a:t>
            </a:r>
          </a:p>
          <a:p>
            <a:r>
              <a:rPr lang="en-US" dirty="0"/>
              <a:t>/</a:t>
            </a:r>
            <a:r>
              <a:rPr lang="en-US" dirty="0" err="1"/>
              <a:t>rosout</a:t>
            </a:r>
            <a:r>
              <a:rPr lang="en-US" dirty="0"/>
              <a:t>                                                                      </a:t>
            </a:r>
          </a:p>
          <a:p>
            <a:r>
              <a:rPr lang="en-US" dirty="0"/>
              <a:t>/</a:t>
            </a:r>
            <a:r>
              <a:rPr lang="en-US" dirty="0" err="1"/>
              <a:t>rosout_agg</a:t>
            </a:r>
            <a:r>
              <a:rPr lang="en-US" dirty="0"/>
              <a:t>                                                                  </a:t>
            </a:r>
          </a:p>
          <a:p>
            <a:r>
              <a:rPr lang="en-US" dirty="0"/>
              <a:t>/</a:t>
            </a:r>
            <a:r>
              <a:rPr lang="en-US" dirty="0" err="1"/>
              <a:t>tf</a:t>
            </a:r>
            <a:r>
              <a:rPr lang="en-US" dirty="0"/>
              <a:t>                                                                          </a:t>
            </a:r>
          </a:p>
          <a:p>
            <a:r>
              <a:rPr lang="en-US" dirty="0"/>
              <a:t>/</a:t>
            </a:r>
            <a:r>
              <a:rPr lang="en-US" dirty="0" err="1"/>
              <a:t>tf_static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46047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6. Simulation Robot</a:t>
            </a:r>
            <a:endParaRPr lang="fr-FR" dirty="0"/>
          </a:p>
        </p:txBody>
      </p:sp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id="{FAF8038D-7C6D-45A0-8B03-9CFBE672A2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endParaRPr lang="en-US" dirty="0"/>
          </a:p>
        </p:txBody>
      </p:sp>
      <p:pic>
        <p:nvPicPr>
          <p:cNvPr id="7" name="Picture 6" descr="MATLAB logo">
            <a:extLst>
              <a:ext uri="{FF2B5EF4-FFF2-40B4-BE49-F238E27FC236}">
                <a16:creationId xmlns:a16="http://schemas.microsoft.com/office/drawing/2014/main" id="{4F3E6B85-D7BA-49C9-ADDB-344A70DAA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3257"/>
            <a:ext cx="3240360" cy="122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D0C5CA-CE17-4A4A-84FF-E56EC0296593}"/>
              </a:ext>
            </a:extLst>
          </p:cNvPr>
          <p:cNvSpPr/>
          <p:nvPr/>
        </p:nvSpPr>
        <p:spPr>
          <a:xfrm>
            <a:off x="755576" y="1700792"/>
            <a:ext cx="79928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&gt;&gt; </a:t>
            </a:r>
            <a:r>
              <a:rPr lang="en-US" dirty="0" err="1"/>
              <a:t>rostopic</a:t>
            </a:r>
            <a:r>
              <a:rPr lang="en-US" dirty="0"/>
              <a:t> info /arm_1/</a:t>
            </a:r>
            <a:r>
              <a:rPr lang="en-US" dirty="0" err="1"/>
              <a:t>arm_controller</a:t>
            </a:r>
            <a:r>
              <a:rPr lang="en-US" dirty="0"/>
              <a:t>/command</a:t>
            </a:r>
          </a:p>
          <a:p>
            <a:r>
              <a:rPr lang="en-US" dirty="0"/>
              <a:t>Type: </a:t>
            </a:r>
            <a:r>
              <a:rPr lang="en-US" dirty="0" err="1"/>
              <a:t>trajectory_msgs</a:t>
            </a:r>
            <a:r>
              <a:rPr lang="en-US" dirty="0"/>
              <a:t>/</a:t>
            </a:r>
            <a:r>
              <a:rPr lang="en-US" dirty="0" err="1"/>
              <a:t>JointTrajectory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Publishers: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Subscribers:</a:t>
            </a:r>
          </a:p>
          <a:p>
            <a:r>
              <a:rPr lang="en-US" dirty="0"/>
              <a:t>* /gazebo (http://192.168.26.128:39844/)</a:t>
            </a:r>
          </a:p>
        </p:txBody>
      </p:sp>
    </p:spTree>
    <p:extLst>
      <p:ext uri="{BB962C8B-B14F-4D97-AF65-F5344CB8AC3E}">
        <p14:creationId xmlns:p14="http://schemas.microsoft.com/office/powerpoint/2010/main" val="32258319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6. Simulation Robot</a:t>
            </a:r>
            <a:endParaRPr lang="fr-FR" dirty="0"/>
          </a:p>
        </p:txBody>
      </p:sp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id="{FAF8038D-7C6D-45A0-8B03-9CFBE672A2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endParaRPr lang="en-US" dirty="0"/>
          </a:p>
        </p:txBody>
      </p:sp>
      <p:pic>
        <p:nvPicPr>
          <p:cNvPr id="7" name="Picture 6" descr="MATLAB logo">
            <a:extLst>
              <a:ext uri="{FF2B5EF4-FFF2-40B4-BE49-F238E27FC236}">
                <a16:creationId xmlns:a16="http://schemas.microsoft.com/office/drawing/2014/main" id="{4F3E6B85-D7BA-49C9-ADDB-344A70DAA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3257"/>
            <a:ext cx="3240360" cy="122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D0C5CA-CE17-4A4A-84FF-E56EC0296593}"/>
              </a:ext>
            </a:extLst>
          </p:cNvPr>
          <p:cNvSpPr/>
          <p:nvPr/>
        </p:nvSpPr>
        <p:spPr>
          <a:xfrm>
            <a:off x="755576" y="1700792"/>
            <a:ext cx="799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 = </a:t>
            </a:r>
            <a:r>
              <a:rPr lang="en-US" dirty="0" err="1"/>
              <a:t>rospublisher</a:t>
            </a:r>
            <a:r>
              <a:rPr lang="en-US" dirty="0"/>
              <a:t>('/arm_1/</a:t>
            </a:r>
            <a:r>
              <a:rPr lang="en-US" dirty="0" err="1"/>
              <a:t>arm_controller</a:t>
            </a:r>
            <a:r>
              <a:rPr lang="en-US" dirty="0"/>
              <a:t>/command');</a:t>
            </a:r>
          </a:p>
          <a:p>
            <a:r>
              <a:rPr lang="en-US" dirty="0" err="1"/>
              <a:t>comdata</a:t>
            </a:r>
            <a:r>
              <a:rPr lang="en-US" dirty="0"/>
              <a:t> = </a:t>
            </a:r>
            <a:r>
              <a:rPr lang="en-US" dirty="0" err="1"/>
              <a:t>rosmessage</a:t>
            </a:r>
            <a:r>
              <a:rPr lang="en-US" dirty="0"/>
              <a:t>('</a:t>
            </a:r>
            <a:r>
              <a:rPr lang="en-US" dirty="0" err="1"/>
              <a:t>trajectory_msgs</a:t>
            </a:r>
            <a:r>
              <a:rPr lang="en-US" dirty="0"/>
              <a:t>/</a:t>
            </a:r>
            <a:r>
              <a:rPr lang="en-US" dirty="0" err="1"/>
              <a:t>JointTrajectory</a:t>
            </a:r>
            <a:r>
              <a:rPr lang="en-US" dirty="0"/>
              <a:t>');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66A1FF0-04B8-4D45-8B26-403E94EC9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376595"/>
            <a:ext cx="4104456" cy="402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712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TLAB logo">
            <a:extLst>
              <a:ext uri="{FF2B5EF4-FFF2-40B4-BE49-F238E27FC236}">
                <a16:creationId xmlns:a16="http://schemas.microsoft.com/office/drawing/2014/main" id="{4F3E6B85-D7BA-49C9-ADDB-344A70DAA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3257"/>
            <a:ext cx="3240360" cy="122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6. Simulation Robot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9AB4DCC-0104-4422-8212-412FEE722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7" y="1744049"/>
            <a:ext cx="7198232" cy="4361523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FE2A6909-CDED-4514-8583-37502FCB2166}"/>
              </a:ext>
            </a:extLst>
          </p:cNvPr>
          <p:cNvSpPr/>
          <p:nvPr/>
        </p:nvSpPr>
        <p:spPr>
          <a:xfrm>
            <a:off x="971600" y="1744049"/>
            <a:ext cx="1656184" cy="10871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7961550-7DDE-40C9-8E02-DE40F3FA51F4}"/>
              </a:ext>
            </a:extLst>
          </p:cNvPr>
          <p:cNvSpPr/>
          <p:nvPr/>
        </p:nvSpPr>
        <p:spPr>
          <a:xfrm>
            <a:off x="6012160" y="1916832"/>
            <a:ext cx="1656184" cy="10871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9878F7F-2ABB-4C29-8366-F0848AB0E627}"/>
              </a:ext>
            </a:extLst>
          </p:cNvPr>
          <p:cNvSpPr/>
          <p:nvPr/>
        </p:nvSpPr>
        <p:spPr>
          <a:xfrm>
            <a:off x="755576" y="4716477"/>
            <a:ext cx="1656184" cy="10871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458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9572" y="1700808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Utilité</a:t>
            </a:r>
            <a:r>
              <a:rPr lang="pt-BR" sz="2000" dirty="0"/>
              <a:t>: interface entre </a:t>
            </a:r>
            <a:r>
              <a:rPr lang="pt-BR" sz="2000" dirty="0" err="1"/>
              <a:t>l’ordinateur</a:t>
            </a:r>
            <a:r>
              <a:rPr lang="pt-BR" sz="2000" dirty="0"/>
              <a:t> et </a:t>
            </a:r>
            <a:r>
              <a:rPr lang="pt-BR" sz="2000" dirty="0" err="1"/>
              <a:t>les</a:t>
            </a:r>
            <a:r>
              <a:rPr lang="pt-BR" sz="2000" dirty="0"/>
              <a:t> </a:t>
            </a:r>
            <a:r>
              <a:rPr lang="pt-BR" sz="2000" dirty="0" err="1"/>
              <a:t>joueurs</a:t>
            </a:r>
            <a:r>
              <a:rPr lang="pt-BR" sz="2000" dirty="0"/>
              <a:t> </a:t>
            </a:r>
            <a:r>
              <a:rPr lang="pt-BR" sz="2000" dirty="0" err="1"/>
              <a:t>pour</a:t>
            </a:r>
            <a:r>
              <a:rPr lang="pt-BR" sz="2000" dirty="0"/>
              <a:t> </a:t>
            </a:r>
            <a:r>
              <a:rPr lang="pt-BR" sz="2000" dirty="0" err="1"/>
              <a:t>lancer</a:t>
            </a:r>
            <a:r>
              <a:rPr lang="pt-BR" sz="2000" dirty="0"/>
              <a:t> </a:t>
            </a:r>
            <a:r>
              <a:rPr lang="pt-BR" sz="2000" dirty="0" err="1"/>
              <a:t>les</a:t>
            </a:r>
            <a:r>
              <a:rPr lang="pt-BR" sz="2000" dirty="0"/>
              <a:t> </a:t>
            </a:r>
            <a:r>
              <a:rPr lang="pt-BR" sz="2000" dirty="0" err="1"/>
              <a:t>mouvements</a:t>
            </a:r>
            <a:r>
              <a:rPr lang="pt-BR" sz="2000" dirty="0"/>
              <a:t> </a:t>
            </a:r>
            <a:r>
              <a:rPr lang="pt-BR" sz="2000" dirty="0" err="1"/>
              <a:t>du</a:t>
            </a:r>
            <a:r>
              <a:rPr lang="pt-BR" sz="2000" dirty="0"/>
              <a:t> </a:t>
            </a:r>
            <a:r>
              <a:rPr lang="pt-BR" sz="2000" dirty="0" err="1"/>
              <a:t>jeu</a:t>
            </a:r>
            <a:r>
              <a:rPr lang="pt-BR" sz="2000" dirty="0"/>
              <a:t>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Méthodologie</a:t>
            </a:r>
            <a:r>
              <a:rPr lang="pt-BR" sz="2000" dirty="0"/>
              <a:t>:  </a:t>
            </a:r>
            <a:r>
              <a:rPr lang="pt-BR" sz="2000" dirty="0" err="1"/>
              <a:t>développé</a:t>
            </a:r>
            <a:r>
              <a:rPr lang="pt-BR" sz="2000" dirty="0"/>
              <a:t> par </a:t>
            </a:r>
            <a:r>
              <a:rPr lang="pt-BR" sz="2000" dirty="0" err="1"/>
              <a:t>programmation</a:t>
            </a:r>
            <a:r>
              <a:rPr lang="pt-BR" sz="2000" dirty="0"/>
              <a:t> </a:t>
            </a:r>
            <a:r>
              <a:rPr lang="pt-BR" sz="2000" dirty="0" err="1"/>
              <a:t>en</a:t>
            </a:r>
            <a:r>
              <a:rPr lang="pt-BR" sz="2000" dirty="0"/>
              <a:t> MATLAB.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Déployé</a:t>
            </a:r>
            <a:r>
              <a:rPr lang="pt-BR" sz="2000" dirty="0"/>
              <a:t> de </a:t>
            </a:r>
            <a:r>
              <a:rPr lang="pt-BR" sz="2000" dirty="0" err="1"/>
              <a:t>manière</a:t>
            </a:r>
            <a:r>
              <a:rPr lang="pt-BR" sz="2000" dirty="0"/>
              <a:t> </a:t>
            </a:r>
            <a:r>
              <a:rPr lang="pt-BR" sz="2000" dirty="0" err="1"/>
              <a:t>modularisée</a:t>
            </a:r>
            <a:r>
              <a:rPr lang="pt-BR" sz="2000" dirty="0"/>
              <a:t>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16" y="3234552"/>
            <a:ext cx="3074768" cy="307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379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700808"/>
            <a:ext cx="253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Tâches</a:t>
            </a:r>
            <a:r>
              <a:rPr lang="pt-BR" sz="2000" dirty="0"/>
              <a:t> à </a:t>
            </a:r>
            <a:r>
              <a:rPr lang="pt-BR" sz="2000" dirty="0" err="1"/>
              <a:t>accomplir</a:t>
            </a:r>
            <a:r>
              <a:rPr lang="pt-BR" sz="2000" dirty="0"/>
              <a:t>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33" y="2204864"/>
            <a:ext cx="5077534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74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 </a:t>
            </a:r>
            <a:r>
              <a:rPr lang="pt-BR" dirty="0" err="1"/>
              <a:t>L’interface</a:t>
            </a:r>
            <a:r>
              <a:rPr lang="pt-BR" dirty="0"/>
              <a:t> </a:t>
            </a:r>
            <a:r>
              <a:rPr lang="pt-BR" dirty="0" err="1"/>
              <a:t>homme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(IHM)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1700808"/>
            <a:ext cx="4740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err="1"/>
              <a:t>Calendrier</a:t>
            </a:r>
            <a:r>
              <a:rPr lang="pt-BR" sz="2000" dirty="0"/>
              <a:t> de </a:t>
            </a:r>
            <a:r>
              <a:rPr lang="pt-BR" sz="2000" dirty="0" err="1"/>
              <a:t>réalisation</a:t>
            </a:r>
            <a:r>
              <a:rPr lang="pt-BR" sz="2000" dirty="0"/>
              <a:t> de </a:t>
            </a:r>
            <a:r>
              <a:rPr lang="pt-BR" sz="2000" dirty="0" err="1"/>
              <a:t>l’étape</a:t>
            </a:r>
            <a:r>
              <a:rPr lang="pt-BR" sz="2000" dirty="0"/>
              <a:t> 2.B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31" y="2350288"/>
            <a:ext cx="8516539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721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8. 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1700808"/>
            <a:ext cx="568905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/>
              <a:t>Système de commande: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pt-BR" sz="2000" dirty="0"/>
              <a:t>Bien accompli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pt-BR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/>
              <a:t>Gestion de trajectoire: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pt-BR" sz="2000" dirty="0"/>
              <a:t>Bien accompli (Sauf détéction de singularité)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pt-BR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/>
              <a:t>Interface Homme-Machine: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pt-BR" sz="2000" dirty="0"/>
              <a:t>Bien accompli (Sauf integration avec Gazebo)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pt-BR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/>
              <a:t>Interface Robot (Simulation):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pt-BR" sz="2000" dirty="0"/>
              <a:t>Manque encore d’integration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pt-BR" sz="2000" dirty="0"/>
              <a:t>Simuler des noeuds en Simulink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pt-BR" sz="2000" dirty="0"/>
              <a:t>Modifier les Couples (Effort) directement</a:t>
            </a:r>
          </a:p>
        </p:txBody>
      </p:sp>
    </p:spTree>
    <p:extLst>
      <p:ext uri="{BB962C8B-B14F-4D97-AF65-F5344CB8AC3E}">
        <p14:creationId xmlns:p14="http://schemas.microsoft.com/office/powerpoint/2010/main" val="14480360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Questions</a:t>
            </a:r>
            <a:endParaRPr lang="pt-BR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99"/>
          <a:stretch>
            <a:fillRect/>
          </a:stretch>
        </p:blipFill>
        <p:spPr bwMode="auto">
          <a:xfrm>
            <a:off x="1703412" y="2276872"/>
            <a:ext cx="5676900" cy="35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79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7006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du</a:t>
            </a:r>
            <a:r>
              <a:rPr lang="pt-BR" dirty="0"/>
              <a:t> </a:t>
            </a:r>
            <a:r>
              <a:rPr lang="pt-BR" dirty="0" err="1"/>
              <a:t>robot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142884" y="2107435"/>
          <a:ext cx="8786836" cy="3821896"/>
        </p:xfrm>
        <a:graphic>
          <a:graphicData uri="http://schemas.openxmlformats.org/drawingml/2006/table">
            <a:tbl>
              <a:tblPr/>
              <a:tblGrid>
                <a:gridCol w="135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27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6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15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373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373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31998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48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49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50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51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52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53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54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55"/>
                    </a:ext>
                  </a:extLst>
                </a:gridCol>
                <a:gridCol w="127475">
                  <a:extLst>
                    <a:ext uri="{9D8B030D-6E8A-4147-A177-3AD203B41FA5}">
                      <a16:colId xmlns:a16="http://schemas.microsoft.com/office/drawing/2014/main" val="20056"/>
                    </a:ext>
                  </a:extLst>
                </a:gridCol>
              </a:tblGrid>
              <a:tr h="33399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Identificateur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d'</a:t>
                      </a:r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activité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Unités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(1h30)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5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Calendrier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du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projet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9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Séquence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9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Séquence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93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1A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BF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0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B0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B07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B0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B0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D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D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D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90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2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70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1.B.8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783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 </a:t>
            </a:r>
            <a:r>
              <a:rPr lang="pt-BR" dirty="0" err="1"/>
              <a:t>Commande</a:t>
            </a:r>
            <a:r>
              <a:rPr lang="pt-BR" dirty="0"/>
              <a:t> </a:t>
            </a:r>
            <a:r>
              <a:rPr lang="pt-BR" dirty="0" err="1"/>
              <a:t>du</a:t>
            </a:r>
            <a:r>
              <a:rPr lang="pt-BR" dirty="0"/>
              <a:t> </a:t>
            </a:r>
            <a:r>
              <a:rPr lang="pt-BR" dirty="0" err="1"/>
              <a:t>robot</a:t>
            </a:r>
            <a:endParaRPr lang="pt-BR" dirty="0"/>
          </a:p>
        </p:txBody>
      </p:sp>
      <p:sp>
        <p:nvSpPr>
          <p:cNvPr id="19" name="TextBox 5"/>
          <p:cNvSpPr txBox="1"/>
          <p:nvPr/>
        </p:nvSpPr>
        <p:spPr>
          <a:xfrm>
            <a:off x="357158" y="1714488"/>
            <a:ext cx="226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Concepts</a:t>
            </a:r>
            <a:r>
              <a:rPr lang="pt-BR" sz="2000" b="1" dirty="0"/>
              <a:t> </a:t>
            </a:r>
            <a:r>
              <a:rPr lang="pt-BR" sz="2000" b="1" dirty="0" err="1"/>
              <a:t>Généraux</a:t>
            </a:r>
            <a:endParaRPr lang="pt-BR" sz="2000" b="1" dirty="0"/>
          </a:p>
        </p:txBody>
      </p:sp>
      <p:sp>
        <p:nvSpPr>
          <p:cNvPr id="21" name="TextBox 5"/>
          <p:cNvSpPr txBox="1"/>
          <p:nvPr/>
        </p:nvSpPr>
        <p:spPr>
          <a:xfrm>
            <a:off x="571472" y="2357430"/>
            <a:ext cx="4143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/>
              <a:t> </a:t>
            </a:r>
            <a:r>
              <a:rPr lang="pt-BR" sz="2000" dirty="0" err="1"/>
              <a:t>Modèle</a:t>
            </a:r>
            <a:r>
              <a:rPr lang="pt-BR" sz="2000" dirty="0"/>
              <a:t> </a:t>
            </a:r>
            <a:r>
              <a:rPr lang="pt-BR" sz="2000" dirty="0" err="1"/>
              <a:t>dynamique</a:t>
            </a:r>
            <a:r>
              <a:rPr lang="pt-BR" sz="2000" dirty="0"/>
              <a:t> </a:t>
            </a:r>
            <a:r>
              <a:rPr lang="pt-BR" sz="2000" dirty="0" err="1"/>
              <a:t>direct</a:t>
            </a:r>
            <a:r>
              <a:rPr lang="pt-BR" sz="2000" dirty="0"/>
              <a:t>:</a:t>
            </a:r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3" cstate="print"/>
          <a:srcRect l="58289" r="31283" b="76415"/>
          <a:stretch>
            <a:fillRect/>
          </a:stretch>
        </p:blipFill>
        <p:spPr bwMode="auto">
          <a:xfrm>
            <a:off x="1000100" y="2830020"/>
            <a:ext cx="1000132" cy="3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3" cstate="print"/>
          <a:srcRect l="42246" t="23585" r="47326" b="57547"/>
          <a:stretch>
            <a:fillRect/>
          </a:stretch>
        </p:blipFill>
        <p:spPr bwMode="auto">
          <a:xfrm>
            <a:off x="2214546" y="2901458"/>
            <a:ext cx="92869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1"/>
          <p:cNvPicPr>
            <a:picLocks noChangeAspect="1" noChangeArrowheads="1"/>
          </p:cNvPicPr>
          <p:nvPr/>
        </p:nvPicPr>
        <p:blipFill>
          <a:blip r:embed="rId3" cstate="print"/>
          <a:srcRect l="29412" t="42453" r="52139" b="38679"/>
          <a:stretch>
            <a:fillRect/>
          </a:stretch>
        </p:blipFill>
        <p:spPr bwMode="auto">
          <a:xfrm>
            <a:off x="3428992" y="2901458"/>
            <a:ext cx="164307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3" cstate="print"/>
          <a:srcRect l="79840" t="41824" b="39308"/>
          <a:stretch>
            <a:fillRect/>
          </a:stretch>
        </p:blipFill>
        <p:spPr bwMode="auto">
          <a:xfrm>
            <a:off x="5286380" y="2901458"/>
            <a:ext cx="179544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7620" y="2357430"/>
            <a:ext cx="25241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5"/>
          <p:cNvSpPr txBox="1"/>
          <p:nvPr/>
        </p:nvSpPr>
        <p:spPr>
          <a:xfrm>
            <a:off x="571472" y="3571876"/>
            <a:ext cx="807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/>
              <a:t> </a:t>
            </a:r>
            <a:r>
              <a:rPr lang="pt-BR" sz="2000" dirty="0" err="1"/>
              <a:t>Modèle</a:t>
            </a:r>
            <a:r>
              <a:rPr lang="pt-BR" sz="2000" dirty="0"/>
              <a:t> </a:t>
            </a:r>
            <a:r>
              <a:rPr lang="pt-BR" sz="2000" dirty="0" err="1"/>
              <a:t>géometrique</a:t>
            </a:r>
            <a:r>
              <a:rPr lang="pt-BR" sz="2000" dirty="0"/>
              <a:t> </a:t>
            </a:r>
            <a:r>
              <a:rPr lang="pt-BR" sz="2000" dirty="0" err="1"/>
              <a:t>direct</a:t>
            </a:r>
            <a:r>
              <a:rPr lang="pt-BR" sz="2000" dirty="0"/>
              <a:t>: </a:t>
            </a:r>
            <a:r>
              <a:rPr lang="pt-BR" sz="2000" dirty="0" err="1"/>
              <a:t>convertir</a:t>
            </a:r>
            <a:r>
              <a:rPr lang="pt-BR" sz="2000" dirty="0"/>
              <a:t> </a:t>
            </a:r>
            <a:r>
              <a:rPr lang="pt-BR" sz="2000" dirty="0" err="1"/>
              <a:t>les</a:t>
            </a:r>
            <a:r>
              <a:rPr lang="pt-BR" sz="2000" dirty="0"/>
              <a:t> </a:t>
            </a:r>
            <a:r>
              <a:rPr lang="pt-BR" sz="2000" dirty="0" err="1"/>
              <a:t>angles</a:t>
            </a:r>
            <a:r>
              <a:rPr lang="pt-BR" sz="2000" dirty="0"/>
              <a:t> </a:t>
            </a:r>
            <a:r>
              <a:rPr lang="pt-BR" sz="2000" dirty="0" err="1"/>
              <a:t>des</a:t>
            </a:r>
            <a:r>
              <a:rPr lang="pt-BR" sz="2000" dirty="0"/>
              <a:t> </a:t>
            </a:r>
            <a:r>
              <a:rPr lang="pt-BR" sz="2000" dirty="0" err="1"/>
              <a:t>axes</a:t>
            </a:r>
            <a:r>
              <a:rPr lang="pt-BR" sz="2000" dirty="0"/>
              <a:t> </a:t>
            </a:r>
            <a:r>
              <a:rPr lang="pt-BR" sz="2000" dirty="0" err="1"/>
              <a:t>dans</a:t>
            </a:r>
            <a:r>
              <a:rPr lang="pt-BR" sz="2000" dirty="0"/>
              <a:t>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position</a:t>
            </a:r>
            <a:r>
              <a:rPr lang="pt-BR" sz="2000" dirty="0"/>
              <a:t> de </a:t>
            </a:r>
            <a:r>
              <a:rPr lang="pt-BR" sz="2000" dirty="0" err="1"/>
              <a:t>l’outil</a:t>
            </a:r>
            <a:r>
              <a:rPr lang="pt-BR" sz="2000" dirty="0"/>
              <a:t>.</a:t>
            </a:r>
          </a:p>
        </p:txBody>
      </p:sp>
      <p:sp>
        <p:nvSpPr>
          <p:cNvPr id="28" name="TextBox 5"/>
          <p:cNvSpPr txBox="1"/>
          <p:nvPr/>
        </p:nvSpPr>
        <p:spPr>
          <a:xfrm>
            <a:off x="571472" y="4507064"/>
            <a:ext cx="6357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000" dirty="0"/>
              <a:t> </a:t>
            </a:r>
            <a:r>
              <a:rPr lang="pt-BR" sz="2000" dirty="0" err="1"/>
              <a:t>Matrice</a:t>
            </a:r>
            <a:r>
              <a:rPr lang="pt-BR" sz="2000" dirty="0"/>
              <a:t> </a:t>
            </a:r>
            <a:r>
              <a:rPr lang="pt-BR" sz="2000" dirty="0" err="1"/>
              <a:t>homogène</a:t>
            </a:r>
            <a:r>
              <a:rPr lang="pt-BR" sz="2000" dirty="0"/>
              <a:t> de </a:t>
            </a:r>
            <a:r>
              <a:rPr lang="pt-BR" sz="2000" dirty="0" err="1"/>
              <a:t>changement</a:t>
            </a:r>
            <a:r>
              <a:rPr lang="pt-BR" sz="2000" dirty="0"/>
              <a:t> de </a:t>
            </a:r>
            <a:r>
              <a:rPr lang="pt-BR" sz="2000" dirty="0" err="1"/>
              <a:t>répère</a:t>
            </a:r>
            <a:r>
              <a:rPr lang="pt-BR" sz="2000" dirty="0"/>
              <a:t> </a:t>
            </a:r>
            <a:r>
              <a:rPr lang="pt-BR" sz="200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pt-BR" sz="2000" dirty="0"/>
              <a:t> </a:t>
            </a:r>
            <a:r>
              <a:rPr lang="pt-BR" sz="2000" dirty="0">
                <a:latin typeface="Times New Roman"/>
                <a:cs typeface="Times New Roman"/>
              </a:rPr>
              <a:t>→ i</a:t>
            </a:r>
            <a:r>
              <a:rPr lang="pt-BR" sz="2000" dirty="0"/>
              <a:t>:</a:t>
            </a:r>
          </a:p>
        </p:txBody>
      </p:sp>
      <p:graphicFrame>
        <p:nvGraphicFramePr>
          <p:cNvPr id="29" name="Objeto 28"/>
          <p:cNvGraphicFramePr>
            <a:graphicFrameLocks noChangeAspect="1"/>
          </p:cNvGraphicFramePr>
          <p:nvPr/>
        </p:nvGraphicFramePr>
        <p:xfrm>
          <a:off x="2714612" y="5143512"/>
          <a:ext cx="2233377" cy="785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8" name="Equação" r:id="rId5" imgW="1371600" imgH="482400" progId="Equation.3">
                  <p:embed/>
                </p:oleObj>
              </mc:Choice>
              <mc:Fallback>
                <p:oleObj name="Equação" r:id="rId5" imgW="1371600" imgH="482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233377" cy="785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16161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1088</TotalTime>
  <Words>1409</Words>
  <Application>Microsoft Office PowerPoint</Application>
  <PresentationFormat>Affichage à l'écran (4:3)</PresentationFormat>
  <Paragraphs>440</Paragraphs>
  <Slides>78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78</vt:i4>
      </vt:variant>
    </vt:vector>
  </HeadingPairs>
  <TitlesOfParts>
    <vt:vector size="88" baseType="lpstr">
      <vt:lpstr>Arial</vt:lpstr>
      <vt:lpstr>Calibri</vt:lpstr>
      <vt:lpstr>Cambria Math</vt:lpstr>
      <vt:lpstr>Monotype Corsiva</vt:lpstr>
      <vt:lpstr>Times New Roman</vt:lpstr>
      <vt:lpstr>Tw Cen MT</vt:lpstr>
      <vt:lpstr>Wingdings</vt:lpstr>
      <vt:lpstr>Wingdings 2</vt:lpstr>
      <vt:lpstr>Median</vt:lpstr>
      <vt:lpstr>Equação</vt:lpstr>
      <vt:lpstr>Présentation PowerPoint</vt:lpstr>
      <vt:lpstr>1. Introduction</vt:lpstr>
      <vt:lpstr>2. Objectifs</vt:lpstr>
      <vt:lpstr>2. Objectifs</vt:lpstr>
      <vt:lpstr>3. Division du Travail</vt:lpstr>
      <vt:lpstr>4. Commande du robot</vt:lpstr>
      <vt:lpstr>4. Commande du robot</vt:lpstr>
      <vt:lpstr>4. Commande du robot</vt:lpstr>
      <vt:lpstr>4. Commande du robot</vt:lpstr>
      <vt:lpstr>4. Commande du robot</vt:lpstr>
      <vt:lpstr>4.1 Commande angulaire</vt:lpstr>
      <vt:lpstr>4.1 Commande angulaire</vt:lpstr>
      <vt:lpstr>4.1 Commande angulaire</vt:lpstr>
      <vt:lpstr>4.1 Commande angulaire</vt:lpstr>
      <vt:lpstr>4.1 Commande angulaire</vt:lpstr>
      <vt:lpstr>4.1 Commande angulaire</vt:lpstr>
      <vt:lpstr>4.1 Commande angulaire</vt:lpstr>
      <vt:lpstr>4.1 Commande angulaire</vt:lpstr>
      <vt:lpstr>4.1 Commande angulaire</vt:lpstr>
      <vt:lpstr>4.1 Commande angulaire</vt:lpstr>
      <vt:lpstr>4.1 Commande angulaire</vt:lpstr>
      <vt:lpstr>4.1 Commande angulaire</vt:lpstr>
      <vt:lpstr>4.1 Commande angulaire</vt:lpstr>
      <vt:lpstr>4.1 Commande angulaire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4.2 Commande cartésienne</vt:lpstr>
      <vt:lpstr>7. L’interface homme machine (IHM)</vt:lpstr>
      <vt:lpstr>7. L’interface homme machine (IHM)</vt:lpstr>
      <vt:lpstr>7. L’interface homme machine (IHM)</vt:lpstr>
      <vt:lpstr>7. L’interface homme machine (IHM)</vt:lpstr>
      <vt:lpstr>7. L’interface homme machine (IHM)</vt:lpstr>
      <vt:lpstr>7. L’interface homme machine (IHM)</vt:lpstr>
      <vt:lpstr>7. L’interface homme machine (IHM)</vt:lpstr>
      <vt:lpstr>7. L’interface homme machine (IHM)</vt:lpstr>
      <vt:lpstr>7. L’interface homme machine (IHM)</vt:lpstr>
      <vt:lpstr>5. Trajectoires</vt:lpstr>
      <vt:lpstr>5. Trajectoires</vt:lpstr>
      <vt:lpstr>5. Trajectoires</vt:lpstr>
      <vt:lpstr>5. Trajectoires</vt:lpstr>
      <vt:lpstr>5. Trajectoires</vt:lpstr>
      <vt:lpstr>5.1 Trajectoires – Cas Linéaire</vt:lpstr>
      <vt:lpstr>5.2 Trajectoires – Cas Circulaire</vt:lpstr>
      <vt:lpstr>5.3 Trajectoires – Cas arc de Cercle</vt:lpstr>
      <vt:lpstr>6. Simulation Robot</vt:lpstr>
      <vt:lpstr>6. Simulation Robot</vt:lpstr>
      <vt:lpstr>6. Simulation Robot</vt:lpstr>
      <vt:lpstr>6. Simulation Robot</vt:lpstr>
      <vt:lpstr>6. Simulation Robot</vt:lpstr>
      <vt:lpstr>6. Simulation Robot</vt:lpstr>
      <vt:lpstr>6. Simulation Robot</vt:lpstr>
      <vt:lpstr>6. Simulation Robot</vt:lpstr>
      <vt:lpstr>6. Simulation Robot</vt:lpstr>
      <vt:lpstr>6. Simulation Robot</vt:lpstr>
      <vt:lpstr>6. Simulation Robot</vt:lpstr>
      <vt:lpstr>7. L’interface homme machine (IHM)</vt:lpstr>
      <vt:lpstr>7. L’interface homme machine (IHM)</vt:lpstr>
      <vt:lpstr>7. L’interface homme machine (IHM)</vt:lpstr>
      <vt:lpstr>8. Conclusion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Karoline</dc:creator>
  <cp:lastModifiedBy>Rafael Cruz</cp:lastModifiedBy>
  <cp:revision>81</cp:revision>
  <dcterms:created xsi:type="dcterms:W3CDTF">2017-04-24T12:33:28Z</dcterms:created>
  <dcterms:modified xsi:type="dcterms:W3CDTF">2017-06-14T11:12:00Z</dcterms:modified>
</cp:coreProperties>
</file>